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275" r:id="rId3"/>
    <p:sldId id="307" r:id="rId4"/>
    <p:sldId id="310" r:id="rId5"/>
    <p:sldId id="315" r:id="rId6"/>
    <p:sldId id="311" r:id="rId7"/>
    <p:sldId id="312" r:id="rId8"/>
    <p:sldId id="313" r:id="rId9"/>
    <p:sldId id="314" r:id="rId10"/>
    <p:sldId id="302" r:id="rId11"/>
    <p:sldId id="272" r:id="rId12"/>
  </p:sldIdLst>
  <p:sldSz cx="12192000" cy="6858000"/>
  <p:notesSz cx="9601200" cy="7315200"/>
  <p:custDataLst>
    <p:tags r:id="rId14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80952" autoAdjust="0"/>
  </p:normalViewPr>
  <p:slideViewPr>
    <p:cSldViewPr snapToGrid="0" showGuide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751" y="477448"/>
            <a:ext cx="7326312" cy="4122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?>
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?>
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?>
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?>
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?>
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?>
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?>
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?>
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?>
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?>
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71488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bIns="48331" lIns="96661" rIns="96661" rtlCol="0" tIns="48331" vert="horz"/>
          <a:lstStyle/>
          <a:p txid="f7b60c9bd2ec4f4a5d2e86e71ef39774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En résumé, l'application Visualiseur de Données de DHIS2 vous permet de créer et de modifier différents types de graphiques en fonction du type d'analyse que vous voulez effectuer.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 lang="en-US">
              <a:solidFill>
                <a:srgbClr val="000000"/>
              </a:solidFill>
              <a:sym typeface=""/>
            </a:endParaRPr>
          </a:p>
          <a:p txid="5243ceec1e88608b62c5384efe4fbbbc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Pour passer d'un type de graphique à un autre, il suffit de sélectionner le type de graphique dans le menu déroulant et d'ajuster la présentation et les options pour obtenir la visualisation souhaitée.</a:t>
            </a:r>
          </a:p>
        </p:txBody>
      </p:sp>
    </p:spTree>
    <p:extLst>
      <p:ext uri="{BB962C8B-B14F-4D97-AF65-F5344CB8AC3E}">
        <p14:creationId xmlns:p14="http://schemas.microsoft.com/office/powerpoint/2010/main" val="32115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6cc9d2ec5485473cd6ffc706f0a87fba">
            <a:r>
              <a:rPr b="0" dirty="0" i="0" lang="en-US" strike="noStrike" sz="1800" u="none">
                <a:solidFill>
                  <a:srgbClr val="000000"/>
                </a:solidFill>
                <a:effectLst/>
                <a:latin charset="0" panose="020F0502020204030203" pitchFamily="34" typeface="Lato"/>
              </a:rPr>
              <a:t>Dans la vidéo précédente, vous avez appris comment passer d'un graphique à colonnes à un graphique à barres empilées pour visualiser des données de différentes doses de VPO désagrégées par âge. Cependant, qu'en est-il si nous voulions plutôt voir le nombre total général de doses de VPO administrées, désagrégées par endroit pour l'année 2021 ? Nous pouvons facilement le faire avec un graphique circulaire. Voyons comment ça marche dans DHIS2.</a:t>
            </a:r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cbaa883f4cb6e54fb3cb82b1ee9f926a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D'abord, ouvrez le menu Type de graphique et recherchez Graphique circulaire. Comme vous pouvez le voir, les graphiques circulaires sont utilisés pour représenter la répartition des parties d'un tout.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e2431441fcb8bc6a1cf9fbc0a7e69f20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Dans notre exemple, les parties seront les endroits et le tout sera le nombre de doses de VPO administrées dans la Région Animal en 2021. Maintenant, mettons à jour le type de graphique sur "circulaire".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d0ca5b72b17953117fb3ceeff70e3d6b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Nous pouvons voir que la zone de présentation change et maintenant seules les dimensions série et filtre sont disponibles.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e455985fe9c13bf129997dd941d5308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La dimension Catégorie n'apparaît plus. Vous aurez la même interface lorsque vous créez des graphiques à valeur unique et à jauge.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8ccb64150248001026b2883a39265a57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Cela signifie que ces trois types de graphiques sont les plus appropriés pour la visualisation de données à une seule dimension principale. Pour cet exemple, assurez-vous que les unités d'organisation sont dans la série et que toutes les autres dimensions sont dans le filtre, puis cliquez sur Mettre à jour.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21f6682e0e24cf1cdf6602d6b68eb33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Maintenant, nous pouvons voir un graphique circulaire qui nous permet de visualiser toutes les doses de tout vaccin VPO administrées en 2021, réparties en sections colorées, ou tranches, par unité d'organisation.</a:t>
            </a:r>
          </a:p>
        </p:txBody>
      </p:sp>
    </p:spTree>
    <p:extLst>
      <p:ext uri="{BB962C8B-B14F-4D97-AF65-F5344CB8AC3E}">
        <p14:creationId xmlns:p14="http://schemas.microsoft.com/office/powerpoint/2010/main" val="13089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f6185f6a9456ee4e6255d141cbba501">
            <a:pPr rtl="0">
              <a:spcBef>
                <a:spcPts val="0"/>
              </a:spcBef>
              <a:spcAft>
                <a:spcPts val="0"/>
              </a:spcAft>
            </a:pPr>
            <a:r>
              <a:rPr b="0" dirty="0" lang="en-US">
                <a:effectLst/>
              </a:rPr>
              <a:t>Dans cette série de vidéos, vous avez appris comment utiliser l'application Visualiseur de Données de DHIS2 pour créer différents types de graphiques, tels que des graphiques linéaires, à colonnes, à barres empilées et circulaires.</a:t>
            </a:r>
            <a:br>
              <a:rPr b="0" dirty="0" lang="en-US">
                <a:effectLst/>
              </a:rPr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188492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304d9219e554b4c1427f8ff78f06ecb">
            <a:r>
              <a:rPr dirty="0" lang="en-US"/>
              <a:t>Le choix du type de graphique dépendra du type d'analyse que vous souhaitez effectuer. La description de chaque type de graphique comporte des conseils qui vous aiderons à choisir le type approprié.</a:t>
            </a:r>
            <a:br>
              <a:rPr dirty="0" lang="en-US"/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280937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83bcab2878e1897281c937d8720a3a7">
            <a:r>
              <a:rPr dirty="0" lang="en-US" noProof="0"/>
              <a:t>Si vous voulez voir la variation des données au fil du temps, le graphique linéaire est recommandé.</a:t>
            </a:r>
          </a:p>
        </p:txBody>
      </p:sp>
    </p:spTree>
    <p:extLst>
      <p:ext uri="{BB962C8B-B14F-4D97-AF65-F5344CB8AC3E}">
        <p14:creationId xmlns:p14="http://schemas.microsoft.com/office/powerpoint/2010/main" val="347669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a8d06e031abf0827ee676a73a91f8a2b">
            <a:r>
              <a:rPr dirty="0" lang="en-US" noProof="0"/>
              <a:t>Si vous voulez comparer des données de différents endroits, le graphique à colonnes offre une visualisation facile et permet de comparer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07984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9ceb0844c185335dd11d13438856e199">
            <a:r>
              <a:rPr dirty="0" lang="en-US" noProof="0"/>
              <a:t>Les barres empilées ou colonnes empilées permettent de rendre l'analyse plus granulaire, par exemple en ajoutant des désagrégations aux données telles que l'âge ou le genre.</a:t>
            </a:r>
            <a:r>
              <a:rPr dirty="0" err="1" lang="en-US" noProof="0"/>
            </a:r>
            <a:r>
              <a:rPr dirty="0" lang="en-US" noProof="0"/>
            </a:r>
          </a:p>
        </p:txBody>
      </p:sp>
    </p:spTree>
    <p:extLst>
      <p:ext uri="{BB962C8B-B14F-4D97-AF65-F5344CB8AC3E}">
        <p14:creationId xmlns:p14="http://schemas.microsoft.com/office/powerpoint/2010/main" val="75699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652021c27e0fca1c155462d301b348c">
            <a:r>
              <a:rPr dirty="0" lang="en-US" noProof="0"/>
              <a:t>Enfin, un graphique circulaire est le plus approprié pour comparer un nombre total divisé en parties pour une période et une unité d'organisation donnée.</a:t>
            </a:r>
          </a:p>
        </p:txBody>
      </p:sp>
    </p:spTree>
    <p:extLst>
      <p:ext uri="{BB962C8B-B14F-4D97-AF65-F5344CB8AC3E}">
        <p14:creationId xmlns:p14="http://schemas.microsoft.com/office/powerpoint/2010/main" val="340834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4558352" y="354842"/>
            <a:ext cx="1869744" cy="764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743044" y="129540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743044" y="177279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743044" y="225018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743044" y="272757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743044" y="320496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2482073" y="856461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2482073" y="232432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2382728" y="3475493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2482073" y="4626660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9B469-2297-4ED1-90BA-D80BCD4C6A53}"/>
              </a:ext>
            </a:extLst>
          </p:cNvPr>
          <p:cNvSpPr txBox="1"/>
          <p:nvPr userDrawn="1"/>
        </p:nvSpPr>
        <p:spPr>
          <a:xfrm>
            <a:off x="-1715165" y="517544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CE32C-F77D-4BFB-8062-E2BBF300B7C9}"/>
              </a:ext>
            </a:extLst>
          </p:cNvPr>
          <p:cNvSpPr txBox="1"/>
          <p:nvPr userDrawn="1"/>
        </p:nvSpPr>
        <p:spPr>
          <a:xfrm>
            <a:off x="-1739938" y="374327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2482073" y="5753251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2482073" y="694241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2513918" y="6103253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2513918" y="4962202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2513918" y="2656576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2513918" y="3853782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2513918" y="0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2513918" y="1505409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D23FF8-9BC3-4B67-98AD-6314CF64421A}"/>
              </a:ext>
            </a:extLst>
          </p:cNvPr>
          <p:cNvSpPr txBox="1"/>
          <p:nvPr userDrawn="1"/>
        </p:nvSpPr>
        <p:spPr>
          <a:xfrm>
            <a:off x="-2989486" y="592168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97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-205102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0" y="-308469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6" y="-427125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pos="840" userDrawn="1">
          <p15:clr>
            <a:srgbClr val="F26B43"/>
          </p15:clr>
        </p15:guide>
        <p15:guide id="5" pos="1344" userDrawn="1">
          <p15:clr>
            <a:srgbClr val="F26B43"/>
          </p15:clr>
        </p15:guide>
        <p15:guide id="6" pos="6864" userDrawn="1">
          <p15:clr>
            <a:srgbClr val="F26B43"/>
          </p15:clr>
        </p15:guide>
        <p15:guide id="7" pos="7368" userDrawn="1">
          <p15:clr>
            <a:srgbClr val="F26B43"/>
          </p15:clr>
        </p15:guide>
        <p15:guide id="8" orient="horz" pos="312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  <p15:guide id="10" orient="horz" pos="1176" userDrawn="1">
          <p15:clr>
            <a:srgbClr val="F26B43"/>
          </p15:clr>
        </p15:guide>
        <p15:guide id="11" orient="horz" pos="3432" userDrawn="1">
          <p15:clr>
            <a:srgbClr val="F26B43"/>
          </p15:clr>
        </p15:guide>
        <p15:guide id="12" orient="horz" pos="3768" userDrawn="1">
          <p15:clr>
            <a:srgbClr val="F26B43"/>
          </p15:clr>
        </p15:guide>
        <p15:guide id="13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?>
<Relationships xmlns="http://schemas.openxmlformats.org/package/2006/relationships"><Relationship Id="rId8" Target="../media/image14.png" Type="http://schemas.openxmlformats.org/officeDocument/2006/relationships/image"/><Relationship Id="rId3" Target="../media/media1.mp3" Type="http://schemas.microsoft.com/office/2007/relationships/media"/><Relationship Id="rId7" Target="../media/image13.png" Type="http://schemas.openxmlformats.org/officeDocument/2006/relationships/image"/><Relationship Id="rId2" Target="NULL" TargetMode="External" Type="http://schemas.openxmlformats.org/officeDocument/2006/relationships/audio"/><Relationship Id="rId1" Target="../tags/tag2.xml" Type="http://schemas.openxmlformats.org/officeDocument/2006/relationships/tags"/><Relationship Id="rId6" Target="../media/image12.png" Type="http://schemas.openxmlformats.org/officeDocument/2006/relationships/image"/><Relationship Id="rId5" Target="../notesSlides/notesSlide1.xml" Type="http://schemas.openxmlformats.org/officeDocument/2006/relationships/notesSlide"/><Relationship Id="rId4" Target="../slideLayouts/slideLayout26.xml" Type="http://schemas.openxmlformats.org/officeDocument/2006/relationships/slideLayout"/></Relationships>
</file>

<file path=ppt/slides/_rels/slide10.xml.rels><?xml version="1.0" encoding="utf-8"?>
<Relationships xmlns="http://schemas.openxmlformats.org/package/2006/relationships"><Relationship Id="rId3" Target="../notesSlides/notesSlide10.xml" Type="http://schemas.openxmlformats.org/officeDocument/2006/relationships/notesSlide"/><Relationship Id="rId2" Target="../slideLayouts/slideLayout11.xml" Type="http://schemas.openxmlformats.org/officeDocument/2006/relationships/slideLayout"/><Relationship Id="rId1" Target="../tags/tag11.xml" Type="http://schemas.openxmlformats.org/officeDocument/2006/relationships/tags"/><Relationship Id="rId5" Target="../media/image3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?>
<Relationships xmlns="http://schemas.openxmlformats.org/package/2006/relationships"><Relationship Id="rId3" Target="../notesSlides/notesSlide11.xml" Type="http://schemas.openxmlformats.org/officeDocument/2006/relationships/notesSlide"/><Relationship Id="rId2" Target="../slideLayouts/slideLayout16.xml" Type="http://schemas.openxmlformats.org/officeDocument/2006/relationships/slideLayout"/><Relationship Id="rId1" Target="../tags/tag12.xml" Type="http://schemas.openxmlformats.org/officeDocument/2006/relationships/tags"/></Relationships>
</file>

<file path=ppt/slides/_rels/slide2.xml.rels><?xml version="1.0" encoding="utf-8"?>
<Relationships xmlns="http://schemas.openxmlformats.org/package/2006/relationships"><Relationship Id="rId8" Target="../media/image24.svg" Type="http://schemas.openxmlformats.org/officeDocument/2006/relationships/image"/><Relationship Id="rId3" Target="../notesSlides/notesSlide2.xml" Type="http://schemas.openxmlformats.org/officeDocument/2006/relationships/notesSlide"/><Relationship Id="rId7" Target="../media/image23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3.xml" Type="http://schemas.openxmlformats.org/officeDocument/2006/relationships/tags"/><Relationship Id="rId6" Target="../media/image11.png" Type="http://schemas.openxmlformats.org/officeDocument/2006/relationships/image"/><Relationship Id="rId5" Target="../media/image22.svg" Type="http://schemas.openxmlformats.org/officeDocument/2006/relationships/image"/><Relationship Id="rId4" Target="../media/image2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?>
<Relationships xmlns="http://schemas.openxmlformats.org/package/2006/relationships"><Relationship Id="rId3" Target="../notesSlides/notesSlide3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4.xml" Type="http://schemas.openxmlformats.org/officeDocument/2006/relationships/tags"/></Relationships>
</file>

<file path=ppt/slides/_rels/slide4.xml.rels><?xml version="1.0" encoding="utf-8"?>
<Relationships xmlns="http://schemas.openxmlformats.org/package/2006/relationships"><Relationship Id="rId3" Target="../notesSlides/notesSlide4.xml" Type="http://schemas.openxmlformats.org/officeDocument/2006/relationships/notesSlide"/><Relationship Id="rId7" Target="../media/image28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5.xml" Type="http://schemas.openxmlformats.org/officeDocument/2006/relationships/tags"/><Relationship Id="rId6" Target="../media/image25.png" Type="http://schemas.openxmlformats.org/officeDocument/2006/relationships/image"/><Relationship Id="rId5" Target="../media/image27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5.xml.rels><?xml version="1.0" encoding="utf-8"?>
<Relationships xmlns="http://schemas.openxmlformats.org/package/2006/relationships"><Relationship Id="rId3" Target="../notesSlides/notesSlide5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6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6.xml.rels><?xml version="1.0" encoding="utf-8"?>
<Relationships xmlns="http://schemas.openxmlformats.org/package/2006/relationships"><Relationship Id="rId3" Target="../notesSlides/notesSlide6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7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7.xml.rels><?xml version="1.0" encoding="utf-8"?>
<Relationships xmlns="http://schemas.openxmlformats.org/package/2006/relationships"><Relationship Id="rId3" Target="../notesSlides/notesSlide7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8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?>
<Relationships xmlns="http://schemas.openxmlformats.org/package/2006/relationships"><Relationship Id="rId3" Target="../notesSlides/notesSlide8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9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?>
<Relationships xmlns="http://schemas.openxmlformats.org/package/2006/relationships"><Relationship Id="rId3" Target="../notesSlides/notesSlide9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10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b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302932"/>
            <a:ext cx="10515600" cy="1237929"/>
          </a:xfrm>
          <a:prstGeom prst="rect">
            <a:avLst/>
          </a:prstGeom>
        </p:spPr>
        <p:txBody>
          <a:bodyPr anchor="ctr"/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bg1"/>
                </a:solidFill>
                <a:latin charset="-79" pitchFamily="2" typeface="Rubik Medium"/>
                <a:ea typeface="+mj-ea"/>
                <a:cs charset="-79" pitchFamily="2" typeface="Rubik Medium"/>
              </a:defRPr>
            </a:lvl1pPr>
          </a:lstStyle>
          <a:p txid="49d277a09c360c74acb4b233c4a1b470">
            <a:r>
              <a:rPr dirty="0" lang="en-US"/>
              <a:t>Création d'un graphique : graphiques circulaires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charset="-79" pitchFamily="2" typeface="Rubik"/>
              <a:buNone/>
              <a:defRPr kern="1200"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342900" latinLnBrk="0" marL="8001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342900" latinLnBrk="0" marL="12573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342900" latinLnBrk="0" marL="17145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342900" latinLnBrk="0" marL="21717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txid="938929bcd1c6cf57d2e7ada9b0d33655">
            <a:r>
              <a:rPr dirty="0" lang="en-US"/>
              <a:t>Analyse des données dans DHIS2</a:t>
            </a:r>
          </a:p>
        </p:txBody>
      </p:sp>
      <p:pic>
        <p:nvPicPr>
          <p:cNvPr id="8" name="A Himitsu - Adventures [Argofox]">
            <a:hlinkClick action="ppaction://media" r:id="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019" p14:dur="2000" spd="slow"/>
    </mc:Choice>
    <mc:Fallback xmlns="">
      <p:transition advTm="13019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47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4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15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16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47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7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1" id="27" nodeType="withEffect" presetClass="exit" presetID="2" presetSubtype="9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2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9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0" presetSubtype="0">
                                  <p:stCondLst>
                                    <p:cond delay="11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 id="3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>
              <p:cMediaNode vol="80000">
                <p:cTn display="0" fill="hold" id="34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animBg="1" grpId="0" spid="4"/>
      <p:bldP animBg="1" grpId="1" spid="4"/>
      <p:bldP grpId="0" spid="6"/>
      <p:bldP grpId="0" spid="7">
        <p:tmplLst>
          <p:tmpl>
            <p:tnLst>
              <p:par>
                <p:cTn fill="hold" nodeType="withEffect" presetClass="entr" presetID="47" presetSubtype="0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filter="fade" transition="in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D94-9C8E-4407-BFED-310CCD22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 txid="9f1e6349c7025d8e10c0a7ebfb44e881">
            <a:r>
              <a:rPr dirty="0" lang="en-US"/>
              <a:t>Résumé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976C-4CAD-4C55-A08B-69553914C024}"/>
              </a:ext>
            </a:extLst>
          </p:cNvPr>
          <p:cNvSpPr txBox="1"/>
          <p:nvPr/>
        </p:nvSpPr>
        <p:spPr>
          <a:xfrm>
            <a:off x="1921128" y="1295400"/>
            <a:ext cx="4655497" cy="13340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00b512dda8db762b22d4f08fe170c6b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Application Visualiseur de Données :</a:t>
            </a:r>
          </a:p>
          <a:p txid="e4d31a4fea6375299da1f0db70cbb55d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Créer et modifier différents types de graphiques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655763-850B-4346-A235-C0D83F2C9B6E}"/>
              </a:ext>
            </a:extLst>
          </p:cNvPr>
          <p:cNvSpPr/>
          <p:nvPr/>
        </p:nvSpPr>
        <p:spPr>
          <a:xfrm>
            <a:off x="7086024" y="1312471"/>
            <a:ext cx="2468880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d85303ec5a4c9bdf433218c49ef32b35">
            <a:pPr algn="ctr"/>
            <a:r>
              <a:rPr dirty="0" lang="en-US" sz="2200"/>
              <a:t>Graphiques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A38129-2E53-4D86-9416-0ACE7600C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89855" y="1950145"/>
            <a:ext cx="2957709" cy="295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F2E2D-2E60-468D-9ABB-D1062692A468}"/>
              </a:ext>
            </a:extLst>
          </p:cNvPr>
          <p:cNvSpPr txBox="1"/>
          <p:nvPr/>
        </p:nvSpPr>
        <p:spPr>
          <a:xfrm>
            <a:off x="1921128" y="2844702"/>
            <a:ext cx="4655497" cy="302679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a601d3dd9b137654667977207d8a828d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Pour passer d'un type à un autre :</a:t>
            </a:r>
          </a:p>
          <a:p txid="f6d037ad8f3ef37f30a9c8366b1072d2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Sélectionnez le type de graphique dans le menu déroulant</a:t>
            </a:r>
          </a:p>
          <a:p txid="74ecd3e6a719e471571254a2483036da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Ajustez la présentation et les options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4064"/>
      </p:ext>
    </p:extLst>
  </p:cSld>
  <p:clrMapOvr>
    <a:masterClrMapping/>
  </p:clrMapOvr>
  <p:transition advTm="24576" spd="slow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2"/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3" uiExpand="1"/>
      <p:bldP animBg="1" grpId="0" spid="4"/>
      <p:bldP build="p" grpId="0" spid="6" uiExpand="1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800" p14:dur="896" spd="slow">
        <p:strips/>
      </p:transition>
    </mc:Choice>
    <mc:Fallback xmlns="">
      <p:transition advClick="0" advTm="12800" spd="slow">
        <p:strips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E21DCF1-94A4-4AF8-8CC2-80E154C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5325" y="1159257"/>
            <a:ext cx="2237568" cy="2237568"/>
          </a:xfrm>
          <a:prstGeom prst="rect">
            <a:avLst/>
          </a:prstGeom>
        </p:spPr>
      </p:pic>
      <p:pic>
        <p:nvPicPr>
          <p:cNvPr descr="Icon  Description automatically generated with medium confidence" id="22" name="Picture 21">
            <a:extLst>
              <a:ext uri="{FF2B5EF4-FFF2-40B4-BE49-F238E27FC236}">
                <a16:creationId xmlns:a16="http://schemas.microsoft.com/office/drawing/2014/main" id="{6552D35E-930F-4636-92F6-658CF25B1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6205" y="43186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N1">
            <a:extLst>
              <a:ext uri="{FF2B5EF4-FFF2-40B4-BE49-F238E27FC236}">
                <a16:creationId xmlns:a16="http://schemas.microsoft.com/office/drawing/2014/main" id="{185CA3DC-C38E-4798-855D-C47AB5D1D143}"/>
              </a:ext>
            </a:extLst>
          </p:cNvPr>
          <p:cNvSpPr/>
          <p:nvPr/>
        </p:nvSpPr>
        <p:spPr>
          <a:xfrm>
            <a:off x="-4281554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" name="C5">
            <a:extLst>
              <a:ext uri="{FF2B5EF4-FFF2-40B4-BE49-F238E27FC236}">
                <a16:creationId xmlns:a16="http://schemas.microsoft.com/office/drawing/2014/main" id="{FE9D9A6D-DEA5-493A-BD04-AF26533E4500}"/>
              </a:ext>
            </a:extLst>
          </p:cNvPr>
          <p:cNvSpPr/>
          <p:nvPr/>
        </p:nvSpPr>
        <p:spPr>
          <a:xfrm>
            <a:off x="-2145076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3" name="T1">
            <a:extLst>
              <a:ext uri="{FF2B5EF4-FFF2-40B4-BE49-F238E27FC236}">
                <a16:creationId xmlns:a16="http://schemas.microsoft.com/office/drawing/2014/main" id="{D82F6DD6-3463-4C72-8188-D24780225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3532" y="4335513"/>
            <a:ext cx="343137" cy="308823"/>
          </a:xfrm>
          <a:prstGeom prst="rect">
            <a:avLst/>
          </a:prstGeom>
        </p:spPr>
      </p:pic>
      <p:sp>
        <p:nvSpPr>
          <p:cNvPr id="54" name="N2">
            <a:extLst>
              <a:ext uri="{FF2B5EF4-FFF2-40B4-BE49-F238E27FC236}">
                <a16:creationId xmlns:a16="http://schemas.microsoft.com/office/drawing/2014/main" id="{0D40E3D8-DC9E-4EDC-B3DF-8138120205EE}"/>
              </a:ext>
            </a:extLst>
          </p:cNvPr>
          <p:cNvSpPr/>
          <p:nvPr/>
        </p:nvSpPr>
        <p:spPr>
          <a:xfrm>
            <a:off x="-3758018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5" name="N3">
            <a:extLst>
              <a:ext uri="{FF2B5EF4-FFF2-40B4-BE49-F238E27FC236}">
                <a16:creationId xmlns:a16="http://schemas.microsoft.com/office/drawing/2014/main" id="{20F8D668-EDBA-429B-9A80-2A23B84C0C28}"/>
              </a:ext>
            </a:extLst>
          </p:cNvPr>
          <p:cNvSpPr/>
          <p:nvPr/>
        </p:nvSpPr>
        <p:spPr>
          <a:xfrm>
            <a:off x="-3234483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6" name="N4">
            <a:extLst>
              <a:ext uri="{FF2B5EF4-FFF2-40B4-BE49-F238E27FC236}">
                <a16:creationId xmlns:a16="http://schemas.microsoft.com/office/drawing/2014/main" id="{129394D4-8AF9-4F2C-8498-09EC732AC9A8}"/>
              </a:ext>
            </a:extLst>
          </p:cNvPr>
          <p:cNvSpPr/>
          <p:nvPr/>
        </p:nvSpPr>
        <p:spPr>
          <a:xfrm>
            <a:off x="-2710947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8" name="T2">
            <a:extLst>
              <a:ext uri="{FF2B5EF4-FFF2-40B4-BE49-F238E27FC236}">
                <a16:creationId xmlns:a16="http://schemas.microsoft.com/office/drawing/2014/main" id="{8B45595C-265C-423E-A76B-4F8ECAA4F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9996" y="4335513"/>
            <a:ext cx="343137" cy="308823"/>
          </a:xfrm>
          <a:prstGeom prst="rect">
            <a:avLst/>
          </a:prstGeom>
        </p:spPr>
      </p:pic>
      <p:pic>
        <p:nvPicPr>
          <p:cNvPr id="59" name="T3">
            <a:extLst>
              <a:ext uri="{FF2B5EF4-FFF2-40B4-BE49-F238E27FC236}">
                <a16:creationId xmlns:a16="http://schemas.microsoft.com/office/drawing/2014/main" id="{B8D4BF50-CEDD-4215-9624-6D3CF355D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26460" y="4335513"/>
            <a:ext cx="343137" cy="308823"/>
          </a:xfrm>
          <a:prstGeom prst="rect">
            <a:avLst/>
          </a:prstGeom>
        </p:spPr>
      </p:pic>
      <p:sp>
        <p:nvSpPr>
          <p:cNvPr id="60" name="C4">
            <a:extLst>
              <a:ext uri="{FF2B5EF4-FFF2-40B4-BE49-F238E27FC236}">
                <a16:creationId xmlns:a16="http://schemas.microsoft.com/office/drawing/2014/main" id="{DB89B0AE-DE44-40D0-8241-2547676016D0}"/>
              </a:ext>
            </a:extLst>
          </p:cNvPr>
          <p:cNvSpPr/>
          <p:nvPr/>
        </p:nvSpPr>
        <p:spPr>
          <a:xfrm>
            <a:off x="-2684887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1" name="C3">
            <a:extLst>
              <a:ext uri="{FF2B5EF4-FFF2-40B4-BE49-F238E27FC236}">
                <a16:creationId xmlns:a16="http://schemas.microsoft.com/office/drawing/2014/main" id="{C32FA25F-147D-44A3-86BC-5B46C49044BA}"/>
              </a:ext>
            </a:extLst>
          </p:cNvPr>
          <p:cNvSpPr/>
          <p:nvPr/>
        </p:nvSpPr>
        <p:spPr>
          <a:xfrm>
            <a:off x="-320773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4" name="C2">
            <a:extLst>
              <a:ext uri="{FF2B5EF4-FFF2-40B4-BE49-F238E27FC236}">
                <a16:creationId xmlns:a16="http://schemas.microsoft.com/office/drawing/2014/main" id="{DBAC2DB9-C2AF-49E4-A19A-EE154ABACD53}"/>
              </a:ext>
            </a:extLst>
          </p:cNvPr>
          <p:cNvSpPr/>
          <p:nvPr/>
        </p:nvSpPr>
        <p:spPr>
          <a:xfrm>
            <a:off x="-373058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5" name="C1">
            <a:extLst>
              <a:ext uri="{FF2B5EF4-FFF2-40B4-BE49-F238E27FC236}">
                <a16:creationId xmlns:a16="http://schemas.microsoft.com/office/drawing/2014/main" id="{442F4840-5A74-4551-BBB4-133B74693A33}"/>
              </a:ext>
            </a:extLst>
          </p:cNvPr>
          <p:cNvSpPr/>
          <p:nvPr/>
        </p:nvSpPr>
        <p:spPr>
          <a:xfrm>
            <a:off x="-425343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6" name="T4">
            <a:extLst>
              <a:ext uri="{FF2B5EF4-FFF2-40B4-BE49-F238E27FC236}">
                <a16:creationId xmlns:a16="http://schemas.microsoft.com/office/drawing/2014/main" id="{D2270CD5-4B1D-489D-91FE-43311300E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702924" y="4335513"/>
            <a:ext cx="343137" cy="308823"/>
          </a:xfrm>
          <a:prstGeom prst="rect">
            <a:avLst/>
          </a:prstGeom>
        </p:spPr>
      </p:pic>
      <p:sp>
        <p:nvSpPr>
          <p:cNvPr id="67" name="N5">
            <a:extLst>
              <a:ext uri="{FF2B5EF4-FFF2-40B4-BE49-F238E27FC236}">
                <a16:creationId xmlns:a16="http://schemas.microsoft.com/office/drawing/2014/main" id="{F0B40731-5177-4EAA-8243-7FA21DE2E1FE}"/>
              </a:ext>
            </a:extLst>
          </p:cNvPr>
          <p:cNvSpPr/>
          <p:nvPr/>
        </p:nvSpPr>
        <p:spPr>
          <a:xfrm>
            <a:off x="-218741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8" name="T5">
            <a:extLst>
              <a:ext uri="{FF2B5EF4-FFF2-40B4-BE49-F238E27FC236}">
                <a16:creationId xmlns:a16="http://schemas.microsoft.com/office/drawing/2014/main" id="{501806C1-7E09-443C-9C43-B4213AC20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9390" y="4335513"/>
            <a:ext cx="343137" cy="308823"/>
          </a:xfrm>
          <a:prstGeom prst="rect">
            <a:avLst/>
          </a:prstGeom>
        </p:spPr>
      </p:pic>
      <p:sp>
        <p:nvSpPr>
          <p:cNvPr id="49" name="N1">
            <a:extLst>
              <a:ext uri="{FF2B5EF4-FFF2-40B4-BE49-F238E27FC236}">
                <a16:creationId xmlns:a16="http://schemas.microsoft.com/office/drawing/2014/main" id="{F5F380CF-282E-45A4-ABBA-5C536BAB570E}"/>
              </a:ext>
            </a:extLst>
          </p:cNvPr>
          <p:cNvSpPr/>
          <p:nvPr/>
        </p:nvSpPr>
        <p:spPr>
          <a:xfrm>
            <a:off x="-427353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0" name="C5">
            <a:extLst>
              <a:ext uri="{FF2B5EF4-FFF2-40B4-BE49-F238E27FC236}">
                <a16:creationId xmlns:a16="http://schemas.microsoft.com/office/drawing/2014/main" id="{50B741DC-724E-4C65-B21F-AE498A0B87D2}"/>
              </a:ext>
            </a:extLst>
          </p:cNvPr>
          <p:cNvSpPr/>
          <p:nvPr/>
        </p:nvSpPr>
        <p:spPr>
          <a:xfrm>
            <a:off x="-2137054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1" name="T1">
            <a:extLst>
              <a:ext uri="{FF2B5EF4-FFF2-40B4-BE49-F238E27FC236}">
                <a16:creationId xmlns:a16="http://schemas.microsoft.com/office/drawing/2014/main" id="{0A33BEBE-A686-4A71-93C5-68A5029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65510" y="4343535"/>
            <a:ext cx="343137" cy="308823"/>
          </a:xfrm>
          <a:prstGeom prst="rect">
            <a:avLst/>
          </a:prstGeom>
        </p:spPr>
      </p:pic>
      <p:sp>
        <p:nvSpPr>
          <p:cNvPr id="52" name="N2">
            <a:extLst>
              <a:ext uri="{FF2B5EF4-FFF2-40B4-BE49-F238E27FC236}">
                <a16:creationId xmlns:a16="http://schemas.microsoft.com/office/drawing/2014/main" id="{B12DAACC-3082-4D63-AA00-7968CF78DE8D}"/>
              </a:ext>
            </a:extLst>
          </p:cNvPr>
          <p:cNvSpPr/>
          <p:nvPr/>
        </p:nvSpPr>
        <p:spPr>
          <a:xfrm>
            <a:off x="-3749996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7" name="N3">
            <a:extLst>
              <a:ext uri="{FF2B5EF4-FFF2-40B4-BE49-F238E27FC236}">
                <a16:creationId xmlns:a16="http://schemas.microsoft.com/office/drawing/2014/main" id="{8B606FDC-999C-48B8-B3DA-7167F24B036E}"/>
              </a:ext>
            </a:extLst>
          </p:cNvPr>
          <p:cNvSpPr/>
          <p:nvPr/>
        </p:nvSpPr>
        <p:spPr>
          <a:xfrm>
            <a:off x="-3226461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2" name="N4">
            <a:extLst>
              <a:ext uri="{FF2B5EF4-FFF2-40B4-BE49-F238E27FC236}">
                <a16:creationId xmlns:a16="http://schemas.microsoft.com/office/drawing/2014/main" id="{2CB365DE-7EB3-45FE-B046-12E4F2803EC0}"/>
              </a:ext>
            </a:extLst>
          </p:cNvPr>
          <p:cNvSpPr/>
          <p:nvPr/>
        </p:nvSpPr>
        <p:spPr>
          <a:xfrm>
            <a:off x="-2702925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3" name="T2">
            <a:extLst>
              <a:ext uri="{FF2B5EF4-FFF2-40B4-BE49-F238E27FC236}">
                <a16:creationId xmlns:a16="http://schemas.microsoft.com/office/drawing/2014/main" id="{9C713F65-9281-4581-8F83-4BCE975B5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1974" y="4343535"/>
            <a:ext cx="343137" cy="308823"/>
          </a:xfrm>
          <a:prstGeom prst="rect">
            <a:avLst/>
          </a:prstGeom>
        </p:spPr>
      </p:pic>
      <p:pic>
        <p:nvPicPr>
          <p:cNvPr id="69" name="T3">
            <a:extLst>
              <a:ext uri="{FF2B5EF4-FFF2-40B4-BE49-F238E27FC236}">
                <a16:creationId xmlns:a16="http://schemas.microsoft.com/office/drawing/2014/main" id="{14D9164E-5DA7-47E9-8256-304A85E83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18438" y="4343535"/>
            <a:ext cx="343137" cy="308823"/>
          </a:xfrm>
          <a:prstGeom prst="rect">
            <a:avLst/>
          </a:prstGeom>
        </p:spPr>
      </p:pic>
      <p:sp>
        <p:nvSpPr>
          <p:cNvPr id="70" name="C4">
            <a:extLst>
              <a:ext uri="{FF2B5EF4-FFF2-40B4-BE49-F238E27FC236}">
                <a16:creationId xmlns:a16="http://schemas.microsoft.com/office/drawing/2014/main" id="{D527774F-48D3-41E0-823D-B30221EB7A72}"/>
              </a:ext>
            </a:extLst>
          </p:cNvPr>
          <p:cNvSpPr/>
          <p:nvPr/>
        </p:nvSpPr>
        <p:spPr>
          <a:xfrm>
            <a:off x="-267686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1" name="C3">
            <a:extLst>
              <a:ext uri="{FF2B5EF4-FFF2-40B4-BE49-F238E27FC236}">
                <a16:creationId xmlns:a16="http://schemas.microsoft.com/office/drawing/2014/main" id="{747326D8-9D25-46E5-ADA4-F2EF54E83FCD}"/>
              </a:ext>
            </a:extLst>
          </p:cNvPr>
          <p:cNvSpPr/>
          <p:nvPr/>
        </p:nvSpPr>
        <p:spPr>
          <a:xfrm>
            <a:off x="-319971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2" name="C2">
            <a:extLst>
              <a:ext uri="{FF2B5EF4-FFF2-40B4-BE49-F238E27FC236}">
                <a16:creationId xmlns:a16="http://schemas.microsoft.com/office/drawing/2014/main" id="{557D85D8-5DAA-401D-9265-288A0FDE0B3C}"/>
              </a:ext>
            </a:extLst>
          </p:cNvPr>
          <p:cNvSpPr/>
          <p:nvPr/>
        </p:nvSpPr>
        <p:spPr>
          <a:xfrm>
            <a:off x="-372256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3" name="C1">
            <a:extLst>
              <a:ext uri="{FF2B5EF4-FFF2-40B4-BE49-F238E27FC236}">
                <a16:creationId xmlns:a16="http://schemas.microsoft.com/office/drawing/2014/main" id="{7A0C95CA-D379-4469-A7B2-74DB1449F85A}"/>
              </a:ext>
            </a:extLst>
          </p:cNvPr>
          <p:cNvSpPr/>
          <p:nvPr/>
        </p:nvSpPr>
        <p:spPr>
          <a:xfrm>
            <a:off x="-4245409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4" name="T4">
            <a:extLst>
              <a:ext uri="{FF2B5EF4-FFF2-40B4-BE49-F238E27FC236}">
                <a16:creationId xmlns:a16="http://schemas.microsoft.com/office/drawing/2014/main" id="{419C5949-BA5F-4A5B-AC9D-E43043489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694902" y="4343535"/>
            <a:ext cx="343137" cy="308823"/>
          </a:xfrm>
          <a:prstGeom prst="rect">
            <a:avLst/>
          </a:prstGeom>
        </p:spPr>
      </p:pic>
      <p:sp>
        <p:nvSpPr>
          <p:cNvPr id="75" name="N5">
            <a:extLst>
              <a:ext uri="{FF2B5EF4-FFF2-40B4-BE49-F238E27FC236}">
                <a16:creationId xmlns:a16="http://schemas.microsoft.com/office/drawing/2014/main" id="{6C3C4BA2-17A8-4059-9242-41371B449821}"/>
              </a:ext>
            </a:extLst>
          </p:cNvPr>
          <p:cNvSpPr/>
          <p:nvPr/>
        </p:nvSpPr>
        <p:spPr>
          <a:xfrm>
            <a:off x="-2179390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6" name="T5">
            <a:extLst>
              <a:ext uri="{FF2B5EF4-FFF2-40B4-BE49-F238E27FC236}">
                <a16:creationId xmlns:a16="http://schemas.microsoft.com/office/drawing/2014/main" id="{B7CBFE01-54DD-4F74-864F-9156337EF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1368" y="4343535"/>
            <a:ext cx="343137" cy="308823"/>
          </a:xfrm>
          <a:prstGeom prst="rect">
            <a:avLst/>
          </a:prstGeom>
        </p:spPr>
      </p:pic>
      <p:pic>
        <p:nvPicPr>
          <p:cNvPr descr="Graphical user interface  Description automatically generated" id="6" name="Picture 5">
            <a:extLst>
              <a:ext uri="{FF2B5EF4-FFF2-40B4-BE49-F238E27FC236}">
                <a16:creationId xmlns:a16="http://schemas.microsoft.com/office/drawing/2014/main" id="{466214A9-E2B3-4D1D-B2AF-03819035C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60E9AC-A7EB-4C04-AB3A-F112B3F94F22}"/>
              </a:ext>
            </a:extLst>
          </p:cNvPr>
          <p:cNvSpPr/>
          <p:nvPr/>
        </p:nvSpPr>
        <p:spPr>
          <a:xfrm>
            <a:off x="2045368" y="2454442"/>
            <a:ext cx="1130969" cy="3527258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1F9E49-7F66-434A-B7E5-E73AF1F6AC1F}"/>
              </a:ext>
            </a:extLst>
          </p:cNvPr>
          <p:cNvSpPr/>
          <p:nvPr/>
        </p:nvSpPr>
        <p:spPr>
          <a:xfrm>
            <a:off x="6348663" y="6460958"/>
            <a:ext cx="1544053" cy="320822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C8E22EC-64ED-464D-87E9-AB1C355F0B84}"/>
              </a:ext>
            </a:extLst>
          </p:cNvPr>
          <p:cNvSpPr/>
          <p:nvPr/>
        </p:nvSpPr>
        <p:spPr>
          <a:xfrm>
            <a:off x="4092730" y="2763158"/>
            <a:ext cx="5932875" cy="2409404"/>
          </a:xfrm>
          <a:prstGeom prst="roundRect">
            <a:avLst>
              <a:gd fmla="val 8428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EF49-FB49-4334-814F-C7D2D8F417B4}"/>
              </a:ext>
            </a:extLst>
          </p:cNvPr>
          <p:cNvSpPr txBox="1"/>
          <p:nvPr/>
        </p:nvSpPr>
        <p:spPr>
          <a:xfrm>
            <a:off x="4758433" y="3367696"/>
            <a:ext cx="4601468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21cf68f5996e7dba0d486c1886f6ee37">
            <a:pPr>
              <a:buClr>
                <a:srgbClr val="008CCF"/>
              </a:buClr>
            </a:pPr>
            <a:r>
              <a:rPr dirty="0" lang="en-US" sz="2400"/>
              <a:t>Nombre total général de doses de VPO administrées, réparties par endroit pour l'année 2021 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8521" p14:dur="2000" spd="slow"/>
    </mc:Choice>
    <mc:Fallback xmlns="">
      <p:transition advTm="2852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 id="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0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3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4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3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7"/>
      <p:bldP animBg="1" grpId="1" spid="37"/>
      <p:bldP animBg="1" grpId="0" spid="38"/>
      <p:bldP animBg="1" grpId="1" spid="38"/>
      <p:bldP animBg="1" grpId="0" spid="39"/>
      <p:bldP grpId="0" spid="40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61C9F-B055-BD96-7569-8F87B0F7FE5F}"/>
              </a:ext>
            </a:extLst>
          </p:cNvPr>
          <p:cNvSpPr txBox="1"/>
          <p:nvPr/>
        </p:nvSpPr>
        <p:spPr>
          <a:xfrm>
            <a:off x="5010410" y="3039360"/>
            <a:ext cx="1600118" cy="461665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 txid="4a282aa49003d2729da5eebadc19722d">
            <a:pPr algn="l" indent="-342900" marL="342900"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Démo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9000" p14:dur="2000" spd="slow"/>
    </mc:Choice>
    <mc:Fallback xmlns="">
      <p:transition advTm="79000"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  Description automatically generated with low confidence" id="14" name="Picture 13">
            <a:extLst>
              <a:ext uri="{FF2B5EF4-FFF2-40B4-BE49-F238E27FC236}">
                <a16:creationId xmlns:a16="http://schemas.microsoft.com/office/drawing/2014/main" id="{6C3DEF85-057B-418C-9C9E-502108FF8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22982"/>
          <a:stretch/>
        </p:blipFill>
        <p:spPr>
          <a:xfrm>
            <a:off x="1002486" y="610419"/>
            <a:ext cx="4955626" cy="2596896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89552-6204-461E-9D60-0B718DAB5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4031"/>
          <a:stretch/>
        </p:blipFill>
        <p:spPr>
          <a:xfrm>
            <a:off x="6228520" y="610419"/>
            <a:ext cx="5000252" cy="2589981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Graphical user interface  Description automatically generated" id="16" name="Picture 15">
            <a:extLst>
              <a:ext uri="{FF2B5EF4-FFF2-40B4-BE49-F238E27FC236}">
                <a16:creationId xmlns:a16="http://schemas.microsoft.com/office/drawing/2014/main" id="{7857D3A5-F436-46DA-8E53-47A233531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876"/>
          <a:stretch/>
        </p:blipFill>
        <p:spPr>
          <a:xfrm>
            <a:off x="982978" y="3657600"/>
            <a:ext cx="4994643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Chart, pie chart  Description automatically generated" id="18" name="Picture 17">
            <a:extLst>
              <a:ext uri="{FF2B5EF4-FFF2-40B4-BE49-F238E27FC236}">
                <a16:creationId xmlns:a16="http://schemas.microsoft.com/office/drawing/2014/main" id="{5A3CA1CD-1144-488C-AE7B-78F867C72C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961"/>
          <a:stretch/>
        </p:blipFill>
        <p:spPr>
          <a:xfrm>
            <a:off x="6228520" y="3657600"/>
            <a:ext cx="5000252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DF5650-0266-4DB8-8EC1-C76CAE0C2424}"/>
              </a:ext>
            </a:extLst>
          </p:cNvPr>
          <p:cNvSpPr/>
          <p:nvPr/>
        </p:nvSpPr>
        <p:spPr>
          <a:xfrm>
            <a:off x="2245859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691305eb781d68bd9fdc282e6a7699c9">
            <a:pPr algn="ctr"/>
            <a:r>
              <a:rPr dirty="0" lang="en-US"/>
              <a:t>Ligne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879288-3C5B-4567-82D3-902724D8FD03}"/>
              </a:ext>
            </a:extLst>
          </p:cNvPr>
          <p:cNvSpPr/>
          <p:nvPr/>
        </p:nvSpPr>
        <p:spPr>
          <a:xfrm>
            <a:off x="7494206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b171867866dab536d3abaf0511eea6b">
            <a:pPr algn="ctr"/>
            <a:r>
              <a:rPr dirty="0" lang="en-US"/>
              <a:t>Colonne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E90848-D73F-4CD5-AD77-C1B882E3244F}"/>
              </a:ext>
            </a:extLst>
          </p:cNvPr>
          <p:cNvSpPr/>
          <p:nvPr/>
        </p:nvSpPr>
        <p:spPr>
          <a:xfrm>
            <a:off x="2245859" y="3426177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3fb592a28d1cf28e5ed95c635a0af00">
            <a:pPr algn="ctr"/>
            <a:r>
              <a:rPr dirty="0" lang="en-US"/>
              <a:t>Barres empilées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7DC582-8331-4555-8C62-9349CB50C722}"/>
              </a:ext>
            </a:extLst>
          </p:cNvPr>
          <p:cNvSpPr/>
          <p:nvPr/>
        </p:nvSpPr>
        <p:spPr>
          <a:xfrm>
            <a:off x="7494206" y="3433091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535ce51e1078a275d54f6f76eb4bba27">
            <a:pPr algn="ctr"/>
            <a:r>
              <a:rPr dirty="0" lang="en-US"/>
              <a:t>Secteur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5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941" p14:dur="2000" spd="slow"/>
    </mc:Choice>
    <mc:Fallback xmlns="">
      <p:transition advTm="1394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3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0"/>
      <p:bldP animBg="1" grpId="0" spid="21"/>
      <p:bldP animBg="1" grpId="0" spid="22"/>
      <p:bldP animBg="1" grpId="0" spid="23"/>
    </p:bld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49A68-0E48-4CA5-B060-1E31FF7BB277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855C5-27A5-437B-A4E8-2A0EFBCC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E876A7-A5B2-436D-8D70-93FD409C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0F3D7A-CF5E-4105-A48C-C4539CD8696E}"/>
              </a:ext>
            </a:extLst>
          </p:cNvPr>
          <p:cNvSpPr txBox="1"/>
          <p:nvPr/>
        </p:nvSpPr>
        <p:spPr>
          <a:xfrm>
            <a:off x="4969409" y="1686859"/>
            <a:ext cx="2198837" cy="3368278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txBody>
          <a:bodyPr lIns="548640" rIns="548640" rtlCol="0" wrap="square">
            <a:spAutoFit/>
          </a:bodyPr>
          <a:lstStyle/>
          <a:p txid="278e4e933d68bb045197fc47a159c227">
            <a:pPr algn="ctr">
              <a:buClr>
                <a:srgbClr val="008CCF"/>
              </a:buClr>
            </a:pPr>
            <a:r>
              <a:rPr dirty="0" lang="en-US" sz="19900">
                <a:solidFill>
                  <a:schemeClr val="accent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2918" p14:dur="2000" spd="slow"/>
    </mc:Choice>
    <mc:Fallback xmlns="">
      <p:transition advTm="129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 id="1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5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0"/>
      <p:bldP animBg="1" grpId="1" spid="10"/>
    </p:bld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96FD408-B54D-4DC5-810E-E70B3CF8FC12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98EF7F-392C-4739-9CA5-AC8776F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8A57B6-BD25-4AC9-A262-ED9A4EBB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1A37F-38D0-4D5B-B59F-0A471AFDB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882774 w 12192000" name="connsiteX0"/>
              <a:gd fmla="*/ 1526994 h 6858000" name="connsiteY0"/>
              <a:gd fmla="*/ 7796463 w 12192000" name="connsiteX1"/>
              <a:gd fmla="*/ 1613305 h 6858000" name="connsiteY1"/>
              <a:gd fmla="*/ 7796463 w 12192000" name="connsiteX2"/>
              <a:gd fmla="*/ 2824761 h 6858000" name="connsiteY2"/>
              <a:gd fmla="*/ 7882774 w 12192000" name="connsiteX3"/>
              <a:gd fmla="*/ 2911072 h 6858000" name="connsiteY3"/>
              <a:gd fmla="*/ 10810289 w 12192000" name="connsiteX4"/>
              <a:gd fmla="*/ 2911072 h 6858000" name="connsiteY4"/>
              <a:gd fmla="*/ 10896600 w 12192000" name="connsiteX5"/>
              <a:gd fmla="*/ 2824761 h 6858000" name="connsiteY5"/>
              <a:gd fmla="*/ 10896600 w 12192000" name="connsiteX6"/>
              <a:gd fmla="*/ 1613305 h 6858000" name="connsiteY6"/>
              <a:gd fmla="*/ 10810289 w 12192000" name="connsiteX7"/>
              <a:gd fmla="*/ 1526994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882774" y="1526994"/>
                </a:moveTo>
                <a:cubicBezTo>
                  <a:pt x="7835106" y="1526994"/>
                  <a:pt x="7796463" y="1565637"/>
                  <a:pt x="7796463" y="1613305"/>
                </a:cubicBezTo>
                <a:lnTo>
                  <a:pt x="7796463" y="2824761"/>
                </a:lnTo>
                <a:cubicBezTo>
                  <a:pt x="7796463" y="2872429"/>
                  <a:pt x="7835106" y="2911072"/>
                  <a:pt x="7882774" y="2911072"/>
                </a:cubicBezTo>
                <a:lnTo>
                  <a:pt x="10810289" y="2911072"/>
                </a:lnTo>
                <a:cubicBezTo>
                  <a:pt x="10857957" y="2911072"/>
                  <a:pt x="10896600" y="2872429"/>
                  <a:pt x="10896600" y="2824761"/>
                </a:cubicBezTo>
                <a:lnTo>
                  <a:pt x="10896600" y="1613305"/>
                </a:lnTo>
                <a:cubicBezTo>
                  <a:pt x="10896600" y="1565637"/>
                  <a:pt x="10857957" y="1526994"/>
                  <a:pt x="10810289" y="15269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FB83D3-7AAB-45F5-A2D0-152481372E4D}"/>
              </a:ext>
            </a:extLst>
          </p:cNvPr>
          <p:cNvSpPr/>
          <p:nvPr/>
        </p:nvSpPr>
        <p:spPr>
          <a:xfrm>
            <a:off x="3165776" y="1526994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29CA9-0A4D-4E1D-91D6-08BB7BC81FEE}"/>
              </a:ext>
            </a:extLst>
          </p:cNvPr>
          <p:cNvSpPr txBox="1"/>
          <p:nvPr/>
        </p:nvSpPr>
        <p:spPr>
          <a:xfrm>
            <a:off x="3373588" y="1952729"/>
            <a:ext cx="3983833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782e7d993fd1448fdcd00eb41c0eb3b">
            <a:pPr algn="l"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s-ES" sz="2400"/>
              <a:t>Variation des données au fil du temps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1DC53E-9DB4-470D-A6C5-A3B05EA77E95}"/>
              </a:ext>
            </a:extLst>
          </p:cNvPr>
          <p:cNvGrpSpPr/>
          <p:nvPr/>
        </p:nvGrpSpPr>
        <p:grpSpPr>
          <a:xfrm>
            <a:off x="2765512" y="1144656"/>
            <a:ext cx="804672" cy="804672"/>
            <a:chOff x="10901033" y="516564"/>
            <a:chExt cx="804672" cy="8046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98DC4D-6628-47F9-867A-3C92F9BB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s-E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928E59-E2CF-4116-9A97-1C4B6B0D7B7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EC4C397-F1F8-4E4A-B338-FA7E5DFE3C2F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1D76FD-8A58-4862-AC17-A994451DF5C5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8B67701-B69C-4D92-9E8D-2C7DB7A8DA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78301D-F1BE-4800-9C7B-800C44BC0A9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46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703" p14:dur="2000" spd="slow"/>
    </mc:Choice>
    <mc:Fallback xmlns="">
      <p:transition advTm="7703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5"/>
      <p:bldP animBg="1" grpId="1" spid="25"/>
      <p:bldP animBg="1" grpId="0" spid="13"/>
      <p:bldP animBg="1" grpId="1" spid="13"/>
      <p:bldP grpId="0" spid="15"/>
      <p:bldP grpId="1" spid="15"/>
    </p:bld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519113-50FE-4346-B68E-FBC259DCCCED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378091-73EF-4A5F-A19E-663306A8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E4299-E211-4BBD-A188-ACA38357D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11E5AA-2B67-4668-BA4F-CB1ADB301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49014 w 12192000" name="connsiteX0"/>
              <a:gd fmla="*/ 313900 h 6858000" name="connsiteY0"/>
              <a:gd fmla="*/ 4350152 w 12192000" name="connsiteX1"/>
              <a:gd fmla="*/ 412762 h 6858000" name="connsiteY1"/>
              <a:gd fmla="*/ 4350152 w 12192000" name="connsiteX2"/>
              <a:gd fmla="*/ 1385700 h 6858000" name="connsiteY2"/>
              <a:gd fmla="*/ 4449014 w 12192000" name="connsiteX3"/>
              <a:gd fmla="*/ 1484562 h 6858000" name="connsiteY3"/>
              <a:gd fmla="*/ 7613380 w 12192000" name="connsiteX4"/>
              <a:gd fmla="*/ 1484562 h 6858000" name="connsiteY4"/>
              <a:gd fmla="*/ 7712242 w 12192000" name="connsiteX5"/>
              <a:gd fmla="*/ 1385700 h 6858000" name="connsiteY5"/>
              <a:gd fmla="*/ 7712242 w 12192000" name="connsiteX6"/>
              <a:gd fmla="*/ 412762 h 6858000" name="connsiteY6"/>
              <a:gd fmla="*/ 7613380 w 12192000" name="connsiteX7"/>
              <a:gd fmla="*/ 313900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4449014" y="313900"/>
                </a:moveTo>
                <a:cubicBezTo>
                  <a:pt x="4394414" y="313900"/>
                  <a:pt x="4350152" y="358162"/>
                  <a:pt x="4350152" y="412762"/>
                </a:cubicBezTo>
                <a:lnTo>
                  <a:pt x="4350152" y="1385700"/>
                </a:lnTo>
                <a:cubicBezTo>
                  <a:pt x="4350152" y="1440300"/>
                  <a:pt x="4394414" y="1484562"/>
                  <a:pt x="4449014" y="1484562"/>
                </a:cubicBezTo>
                <a:lnTo>
                  <a:pt x="7613380" y="1484562"/>
                </a:lnTo>
                <a:cubicBezTo>
                  <a:pt x="7667980" y="1484562"/>
                  <a:pt x="7712242" y="1440300"/>
                  <a:pt x="7712242" y="1385700"/>
                </a:cubicBezTo>
                <a:lnTo>
                  <a:pt x="7712242" y="412762"/>
                </a:lnTo>
                <a:cubicBezTo>
                  <a:pt x="7712242" y="358162"/>
                  <a:pt x="7667980" y="313900"/>
                  <a:pt x="7613380" y="3139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32A85A-47A2-40C5-B9F0-94BF98169F45}"/>
              </a:ext>
            </a:extLst>
          </p:cNvPr>
          <p:cNvSpPr/>
          <p:nvPr/>
        </p:nvSpPr>
        <p:spPr>
          <a:xfrm>
            <a:off x="3887673" y="18669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06960-E17D-45B0-836E-7DCD2991D2DA}"/>
              </a:ext>
            </a:extLst>
          </p:cNvPr>
          <p:cNvSpPr txBox="1"/>
          <p:nvPr/>
        </p:nvSpPr>
        <p:spPr>
          <a:xfrm>
            <a:off x="4107517" y="21602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eb52a02d66c7650eb8daf639f89602de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les données de différents endroits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6717A0-03E5-4683-B196-D12493819C86}"/>
              </a:ext>
            </a:extLst>
          </p:cNvPr>
          <p:cNvGrpSpPr/>
          <p:nvPr/>
        </p:nvGrpSpPr>
        <p:grpSpPr>
          <a:xfrm>
            <a:off x="3487409" y="1484562"/>
            <a:ext cx="804672" cy="804672"/>
            <a:chOff x="10901033" y="516564"/>
            <a:chExt cx="804672" cy="804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BF9FC9-EA3F-4E43-8342-6FA6672F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FFE202-1A22-489D-8FCD-2DA24BF480F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AC5D7C-864D-4F7A-B5B5-7C0346CBE2A5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291D84-B2C1-4B85-BF59-320782B8827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7A88DF-F21E-4ADA-9B46-A0C0ADD1822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DB1AA83-6B21-4CD0-BDB5-1F6E1E4C0CA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0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9118" p14:dur="2000" spd="slow"/>
    </mc:Choice>
    <mc:Fallback xmlns="">
      <p:transition advTm="91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4"/>
      <p:bldP animBg="1" grpId="1" spid="24"/>
      <p:bldP animBg="1" grpId="0" spid="13"/>
      <p:bldP animBg="1" grpId="1" spid="13"/>
      <p:bldP grpId="0" spid="14"/>
      <p:bldP grpId="1" spid="14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8AFE98-5DFE-4D17-9EB5-9804DB58BCA0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3C3D06-288C-4958-8552-90AEF1691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237302-52BF-4B8F-B895-0A63B5E6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2BC8EE-69C6-49FB-9829-DAB3B0D44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73323 w 12192000" name="connsiteX0"/>
              <a:gd fmla="*/ 1630386 h 6858000" name="connsiteY0"/>
              <a:gd fmla="*/ 4350152 w 12192000" name="connsiteX1"/>
              <a:gd fmla="*/ 1753556 h 6858000" name="connsiteY1"/>
              <a:gd fmla="*/ 4350152 w 12192000" name="connsiteX2"/>
              <a:gd fmla="*/ 2823702 h 6858000" name="connsiteY2"/>
              <a:gd fmla="*/ 4473323 w 12192000" name="connsiteX3"/>
              <a:gd fmla="*/ 2946872 h 6858000" name="connsiteY3"/>
              <a:gd fmla="*/ 7492281 w 12192000" name="connsiteX4"/>
              <a:gd fmla="*/ 2946872 h 6858000" name="connsiteY4"/>
              <a:gd fmla="*/ 7615451 w 12192000" name="connsiteX5"/>
              <a:gd fmla="*/ 2823702 h 6858000" name="connsiteY5"/>
              <a:gd fmla="*/ 7615451 w 12192000" name="connsiteX6"/>
              <a:gd fmla="*/ 1753556 h 6858000" name="connsiteY6"/>
              <a:gd fmla="*/ 7492281 w 12192000" name="connsiteX7"/>
              <a:gd fmla="*/ 1630386 h 6858000" name="connsiteY7"/>
              <a:gd fmla="*/ 7841018 w 12192000" name="connsiteX8"/>
              <a:gd fmla="*/ 300252 h 6858000" name="connsiteY8"/>
              <a:gd fmla="*/ 7717848 w 12192000" name="connsiteX9"/>
              <a:gd fmla="*/ 423422 h 6858000" name="connsiteY9"/>
              <a:gd fmla="*/ 7717848 w 12192000" name="connsiteX10"/>
              <a:gd fmla="*/ 1493568 h 6858000" name="connsiteY10"/>
              <a:gd fmla="*/ 7841018 w 12192000" name="connsiteX11"/>
              <a:gd fmla="*/ 1616738 h 6858000" name="connsiteY11"/>
              <a:gd fmla="*/ 10859977 w 12192000" name="connsiteX12"/>
              <a:gd fmla="*/ 1616738 h 6858000" name="connsiteY12"/>
              <a:gd fmla="*/ 10983147 w 12192000" name="connsiteX13"/>
              <a:gd fmla="*/ 1493568 h 6858000" name="connsiteY13"/>
              <a:gd fmla="*/ 10983147 w 12192000" name="connsiteX14"/>
              <a:gd fmla="*/ 423422 h 6858000" name="connsiteY14"/>
              <a:gd fmla="*/ 10859977 w 12192000" name="connsiteX15"/>
              <a:gd fmla="*/ 300252 h 6858000" name="connsiteY15"/>
              <a:gd fmla="*/ 0 w 12192000" name="connsiteX16"/>
              <a:gd fmla="*/ 0 h 6858000" name="connsiteY16"/>
              <a:gd fmla="*/ 12192000 w 12192000" name="connsiteX17"/>
              <a:gd fmla="*/ 0 h 6858000" name="connsiteY17"/>
              <a:gd fmla="*/ 12192000 w 12192000" name="connsiteX18"/>
              <a:gd fmla="*/ 6858000 h 6858000" name="connsiteY18"/>
              <a:gd fmla="*/ 0 w 12192000" name="connsiteX19"/>
              <a:gd fmla="*/ 6858000 h 6858000" name="connsiteY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b="b" l="l" r="r" t="t"/>
            <a:pathLst>
              <a:path h="6858000" w="12192000">
                <a:moveTo>
                  <a:pt x="4473323" y="1630386"/>
                </a:moveTo>
                <a:cubicBezTo>
                  <a:pt x="4405297" y="1630386"/>
                  <a:pt x="4350152" y="1685531"/>
                  <a:pt x="4350152" y="1753556"/>
                </a:cubicBezTo>
                <a:lnTo>
                  <a:pt x="4350152" y="2823702"/>
                </a:lnTo>
                <a:cubicBezTo>
                  <a:pt x="4350152" y="2891727"/>
                  <a:pt x="4405297" y="2946872"/>
                  <a:pt x="4473323" y="2946872"/>
                </a:cubicBezTo>
                <a:lnTo>
                  <a:pt x="7492281" y="2946872"/>
                </a:lnTo>
                <a:cubicBezTo>
                  <a:pt x="7560306" y="2946872"/>
                  <a:pt x="7615451" y="2891727"/>
                  <a:pt x="7615451" y="2823702"/>
                </a:cubicBezTo>
                <a:lnTo>
                  <a:pt x="7615451" y="1753556"/>
                </a:lnTo>
                <a:cubicBezTo>
                  <a:pt x="7615451" y="1685531"/>
                  <a:pt x="7560306" y="1630386"/>
                  <a:pt x="7492281" y="1630386"/>
                </a:cubicBezTo>
                <a:close/>
                <a:moveTo>
                  <a:pt x="7841018" y="300252"/>
                </a:moveTo>
                <a:cubicBezTo>
                  <a:pt x="7772993" y="300252"/>
                  <a:pt x="7717848" y="355397"/>
                  <a:pt x="7717848" y="423422"/>
                </a:cubicBezTo>
                <a:lnTo>
                  <a:pt x="7717848" y="1493568"/>
                </a:lnTo>
                <a:cubicBezTo>
                  <a:pt x="7717848" y="1561593"/>
                  <a:pt x="7772993" y="1616738"/>
                  <a:pt x="7841018" y="1616738"/>
                </a:cubicBezTo>
                <a:lnTo>
                  <a:pt x="10859977" y="1616738"/>
                </a:lnTo>
                <a:cubicBezTo>
                  <a:pt x="10928002" y="1616738"/>
                  <a:pt x="10983147" y="1561593"/>
                  <a:pt x="10983147" y="1493568"/>
                </a:cubicBezTo>
                <a:lnTo>
                  <a:pt x="10983147" y="423422"/>
                </a:lnTo>
                <a:cubicBezTo>
                  <a:pt x="10983147" y="355397"/>
                  <a:pt x="10928002" y="300252"/>
                  <a:pt x="10859977" y="3002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4E360-087F-458C-9C1C-AAD9C9B858E2}"/>
              </a:ext>
            </a:extLst>
          </p:cNvPr>
          <p:cNvSpPr/>
          <p:nvPr/>
        </p:nvSpPr>
        <p:spPr>
          <a:xfrm>
            <a:off x="6606810" y="34290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CA612-03FF-45AE-9AB8-172E91AAA4E6}"/>
              </a:ext>
            </a:extLst>
          </p:cNvPr>
          <p:cNvSpPr txBox="1"/>
          <p:nvPr/>
        </p:nvSpPr>
        <p:spPr>
          <a:xfrm>
            <a:off x="6826654" y="37223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b1d1c73a1346971778c2aeba9633e333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Rendre votre analyse plus granulaire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05E87-914A-4D00-88D6-9BE46894C32C}"/>
              </a:ext>
            </a:extLst>
          </p:cNvPr>
          <p:cNvGrpSpPr/>
          <p:nvPr/>
        </p:nvGrpSpPr>
        <p:grpSpPr>
          <a:xfrm>
            <a:off x="6206546" y="3046662"/>
            <a:ext cx="804672" cy="804672"/>
            <a:chOff x="10901033" y="516564"/>
            <a:chExt cx="804672" cy="8046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BA8715-7F69-4665-8701-44FA6B4FA2B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A8AF20-FFA8-4828-B06B-DB7CB270B0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72618B6-B83E-4C3A-BC8F-18BD03694253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DD332F-F5F8-4A5C-8E80-216C5B6A84A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2422BCC-E290-4364-901D-79ACE5FDEB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87AFCF1-ED29-4A5C-B88E-517057C61799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81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925" p14:dur="2000" spd="slow"/>
    </mc:Choice>
    <mc:Fallback xmlns="">
      <p:transition advTm="11925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8"/>
      <p:bldP animBg="1" grpId="1" spid="8"/>
      <p:bldP animBg="1" grpId="0" spid="9"/>
      <p:bldP animBg="1" grpId="1" spid="9"/>
      <p:bldP grpId="0" spid="10"/>
      <p:bldP grpId="1" spid="10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492EE5-BB36-472F-8B33-E053B9159B7A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10AA93-7179-4811-9FB4-54909824C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4A8DB8-44DB-45C1-AAC0-FD61C2AF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A46336E-8E35-4384-A39D-BB452DF2E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778416 w 12192000" name="connsiteX0"/>
              <a:gd fmla="*/ 3007895 h 6858000" name="connsiteY0"/>
              <a:gd fmla="*/ 7712242 w 12192000" name="connsiteX1"/>
              <a:gd fmla="*/ 3074069 h 6858000" name="connsiteY1"/>
              <a:gd fmla="*/ 7712242 w 12192000" name="connsiteX2"/>
              <a:gd fmla="*/ 4060658 h 6858000" name="connsiteY2"/>
              <a:gd fmla="*/ 7778416 w 12192000" name="connsiteX3"/>
              <a:gd fmla="*/ 4126832 h 6858000" name="connsiteY3"/>
              <a:gd fmla="*/ 10882841 w 12192000" name="connsiteX4"/>
              <a:gd fmla="*/ 4126832 h 6858000" name="connsiteY4"/>
              <a:gd fmla="*/ 10949015 w 12192000" name="connsiteX5"/>
              <a:gd fmla="*/ 4060658 h 6858000" name="connsiteY5"/>
              <a:gd fmla="*/ 10949015 w 12192000" name="connsiteX6"/>
              <a:gd fmla="*/ 3074069 h 6858000" name="connsiteY6"/>
              <a:gd fmla="*/ 10882841 w 12192000" name="connsiteX7"/>
              <a:gd fmla="*/ 3007895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778416" y="3007895"/>
                </a:moveTo>
                <a:cubicBezTo>
                  <a:pt x="7741869" y="3007895"/>
                  <a:pt x="7712242" y="3037522"/>
                  <a:pt x="7712242" y="3074069"/>
                </a:cubicBezTo>
                <a:lnTo>
                  <a:pt x="7712242" y="4060658"/>
                </a:lnTo>
                <a:cubicBezTo>
                  <a:pt x="7712242" y="4097205"/>
                  <a:pt x="7741869" y="4126832"/>
                  <a:pt x="7778416" y="4126832"/>
                </a:cubicBezTo>
                <a:lnTo>
                  <a:pt x="10882841" y="4126832"/>
                </a:lnTo>
                <a:cubicBezTo>
                  <a:pt x="10919388" y="4126832"/>
                  <a:pt x="10949015" y="4097205"/>
                  <a:pt x="10949015" y="4060658"/>
                </a:cubicBezTo>
                <a:lnTo>
                  <a:pt x="10949015" y="3074069"/>
                </a:lnTo>
                <a:cubicBezTo>
                  <a:pt x="10949015" y="3037522"/>
                  <a:pt x="10919388" y="3007895"/>
                  <a:pt x="10882841" y="30078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4B4E66-9051-4DCA-BAEF-0394BC56A9F4}"/>
              </a:ext>
            </a:extLst>
          </p:cNvPr>
          <p:cNvSpPr/>
          <p:nvPr/>
        </p:nvSpPr>
        <p:spPr>
          <a:xfrm>
            <a:off x="6694904" y="1003275"/>
            <a:ext cx="4440975" cy="1619402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5D962-5263-41A4-A28C-97DAE86C1726}"/>
              </a:ext>
            </a:extLst>
          </p:cNvPr>
          <p:cNvSpPr txBox="1"/>
          <p:nvPr/>
        </p:nvSpPr>
        <p:spPr>
          <a:xfrm>
            <a:off x="6925649" y="1235240"/>
            <a:ext cx="3983833" cy="15696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1c7d95ef9565289740705022b820e378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un montant total divisé en parties à un moment précis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0491F-8C05-4121-AAFF-26DB4C65841B}"/>
              </a:ext>
            </a:extLst>
          </p:cNvPr>
          <p:cNvGrpSpPr/>
          <p:nvPr/>
        </p:nvGrpSpPr>
        <p:grpSpPr>
          <a:xfrm>
            <a:off x="6294640" y="579532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9568A7-77CF-4B92-9D7D-8B9471F6312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C04136-22D0-4CA1-8AA8-E09D2C3500C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0C1DC1-939F-4099-BE31-0515E8D9A158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D07B7A-5C71-4136-9204-819805A6475C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CCA258C-E7F8-41EE-8597-8F7BEB8E098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C22E02C-F982-49CC-8D0B-82FB9A5B6E05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8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694" p14:dur="2000" spd="slow"/>
    </mc:Choice>
    <mc:Fallback xmlns="">
      <p:transition advTm="11694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7"/>
      <p:bldP animBg="1" grpId="1" spid="7"/>
      <p:bldP animBg="1" grpId="0" spid="8"/>
      <p:bldP animBg="1" grpId="1" spid="8"/>
      <p:bldP grpId="0" spid="9"/>
      <p:bldP grpId="1" spid="9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OUTPUT_FOLDER" val="[[&quot;\uFFFD\u007F\uFFFD\uFFFD{6BE92DC9-446C-4AE2-8C04-F8B8C6EF443B}&quot;,&quot;C:\\Users\\alita\\Documents\\0. Clientes LOCAL\\DHIS2\\Fundamentals\\2.0\\Data Analysis\\Production&quot;]]"/>
  <p:tag name="ISPRING_UUID" val="{F9901CCC-D89E-4864-B57C-9F51404F76D1}"/>
  <p:tag name="ISPRING_ULTRA_SCORM_COURCE_TITLE" val="3.2.4 Creating a Chart - Pie chart"/>
  <p:tag name="ISPRING_PRESENTATION_TITLE" val="3.2.4 Creating a Chart - Pie chart"/>
  <p:tag name="ISPRING_SCREEN_RECS_UPDATED" val="C:\Users\alita\Documents\0. Clientes LOCAL\DHIS2\Fundamentals\2.0\Data Analysis\Production\3. Charts\3.2.4 Creating a Chart - Pie chart"/>
  <p:tag name="ISPRING_RESOURCE_FOLDER" val="C:\Users\alita\Documents\0. Clientes LOCAL\DHIS2\Fundamentals\2.0\Data Analysis\Production\3. Charts\3.2.4 Creating a Chart - Pie chart"/>
  <p:tag name="ISPRING_PRESENTATION_PATH" val="C:\Users\alita\Documents\0. Clientes LOCAL\DHIS2\Fundamentals\2.0\Data Analysis\Production\3. Charts\3.2.4 Creating a Chart - Pie chart.pptx"/>
  <p:tag name="FLASHSPRING_ZOOM_TAG" val="69"/>
  <p:tag name="ISPRING_PRESENTATION_INFO_2" val="&lt;?xml version=&quot;1.0&quot; encoding=&quot;UTF-8&quot; standalone=&quot;no&quot; ?&gt;&#10;&lt;presentation2&gt;&#10;&#10;  &lt;slides&gt;&#10;    &lt;slide id=&quot;{1BCE3506-9875-4AA5-BA51-62244FFB0DE5}&quot; pptId=&quot;299&quot;/&gt;&#10;    &lt;slide id=&quot;{93FCC079-AAA9-49A1-92F0-394AC073CF72}&quot; pptId=&quot;275&quot;/&gt;&#10;    &lt;slide id=&quot;{9F36B9A4-2335-4B9F-B473-36D4EC6253A6}&quot; pptId=&quot;307&quot;/&gt;&#10;    &lt;slide id=&quot;{335B09E9-442F-4886-B957-B26760748F7C}&quot; pptId=&quot;310&quot;/&gt;&#10;    &lt;slide id=&quot;{8EFDE481-8318-40C6-B16D-A496CEE31714}&quot; pptId=&quot;315&quot;/&gt;&#10;    &lt;slide id=&quot;{63FC51C1-D35E-40EF-BE80-D1C6504BBE1F}&quot; pptId=&quot;311&quot;/&gt;&#10;    &lt;slide id=&quot;{040F4ED2-1538-4A35-B310-9BCFE8AA7EAD}&quot; pptId=&quot;312&quot;/&gt;&#10;    &lt;slide id=&quot;{FBDA02A8-85B2-428D-8BF0-86EDE455DA92}&quot; pptId=&quot;313&quot;/&gt;&#10;    &lt;slide id=&quot;{782418CC-9D90-446C-AD88-E586E312AE0E}&quot; pptId=&quot;314&quot;/&gt;&#10;    &lt;slide id=&quot;{2C59DE6D-9104-49E3-B207-5A3D951F0569}&quot; pptId=&quot;302&quot;/&gt;&#10;    &lt;slide id=&quot;{67C46AFE-0B86-4AEB-9554-1D218524C7F5}&quot; pptId=&quot;272&quot;/&gt;&#10;  &lt;/slides&gt;&#10;&#10;  &lt;narration&gt;&#10;    &lt;audioTracks&gt;&#10;      &lt;audioTrack muted=&quot;false&quot; name=&quot;outro&quot; resource=&quot;540ff4c7&quot; slideId=&quot;{67C46AFE-0B86-4AEB-9554-1D218524C7F5}&quot; startTime=&quot;0&quot; stepIndex=&quot;0&quot; volume=&quot;1&quot;&gt;&#10;        &lt;audio channels=&quot;2&quot; format=&quot;fltp&quot; sampleRate=&quot;44100&quot;/&gt;&#10;      &lt;/audioTrack&gt;&#10;      &lt;audioTrack muted=&quot;false&quot; name=&quot;intro&quot; resource=&quot;031e3131&quot; slideId=&quot;{1BCE3506-9875-4AA5-BA51-62244FFB0DE5}&quot; startTime=&quot;0&quot; stepIndex=&quot;0&quot; volume=&quot;1&quot;&gt;&#10;        &lt;audio channels=&quot;2&quot; format=&quot;fltp&quot; sampleRate=&quot;44100&quot;/&gt;&#10;      &lt;/audioTrack&gt;&#10;      &lt;audioTrack muted=&quot;false&quot; name=&quot;Text-to-speech clip — Audio  1&quot; resource=&quot;a33614e5&quot; slideId=&quot;{93FCC079-AAA9-49A1-92F0-394AC073CF7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&quot; resource=&quot;289c3406&quot; slideId=&quot;{335B09E9-442F-4886-B957-B26760748F7C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3&quot; resource=&quot;7f039805&quot; slideId=&quot;{8EFDE481-8318-40C6-B16D-A496CEE31714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4&quot; resource=&quot;4af34111&quot; slideId=&quot;{63FC51C1-D35E-40EF-BE80-D1C6504BBE1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5&quot; resource=&quot;135c0404&quot; slideId=&quot;{040F4ED2-1538-4A35-B310-9BCFE8AA7EAD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6&quot; resource=&quot;7744ab28&quot; slideId=&quot;{FBDA02A8-85B2-428D-8BF0-86EDE455DA9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7&quot; resource=&quot;2642a51f&quot; slideId=&quot;{782418CC-9D90-446C-AD88-E586E312AE0E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8&quot; resource=&quot;76a2396f&quot; slideId=&quot;{2C59DE6D-9104-49E3-B207-5A3D951F0569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PLAYERS_CUSTOMIZATION_2" val="UEsDBBQAAgAIACu+JV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Cu+JV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Cu+JV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ArviV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Cu+JV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ArviVUjnP2+moAAADlAAAAHAAAAG5vbmUvaHRtbF9za2luX3NldHRpbmdzLmpzb26r5lIAAqUcJQUrhWowG8xPKi0pyc/TS87PK0nNK9HLyy/KTQSrUVJ2AwMlHZyK88tSiwgoTUtMTkUx1NTIwskFp0qEiSZO5i7OlsjqChLTU/WSEpOz04vyS/NSIMqcXV0MXYyVwKpquWoBUEsDBBQAAgAIACu+JV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Dcfnl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Nx+eV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3H55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Nx+eVSh04FOhgMAAOA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uT2hraCzlDe6gb/AdQSwMEFAACAAgA3H55VJFKGs9MBAAAZhUAACYAAAB1bml2ZXJzYWwvaHRtbF9wdWJsaXNoaW5nX3NldHRpbmdzLnhtbN1Y3W7aSBS+z1OMvOplcfq3SZEhyoJRUAlQ7HQbrVbRYA94NuMZ1zOG0qt9mn2wPsme8QCBQNIhgq2ykaLEx+d858x3/kb2zr6mDE1ILqngNedV5dhBhEcipnxcc67C1stTB0mFeYyZ4KTmcOGgs/qRlxVDRmUSEKVAVSKA4bKaqZqTKJVVXXc6nVaozHL9VrBCAb6sRCJ1s5xIwhXJ3YzhGfxRs4xIZ45gAQC/qeBzs/rREUKeQboUccEIojFEzqk+FGYXKmWOa7SGOLod56LgcUMwkaN8PKw5v7TKn4WOQWrSlHBNiayDUItVFccx1UFgFtBvBCWEjhOI9uStg6Y0VknNeXP8WsOAursJU4Kbo2MN0xDAAVdz/JQoHGOFzaNxqMhXJRcCI4pnHKc0CuEN0uevOc3wJui0m/5Ntxf6wc1FeNkxMexgFPqfwx2MwnbY8XfRt4W/uO77g067++Em7PU6Ybt/ZwWMrhHiueuMecCsKPKILAnzVFKkQ44pgxq9R6MkCqqc4XxMQtGikMURZpI46K+MjD8WmFE1g2Y4hma4JSQ7lxmJ1ECnreaovCDOHZwBhMAgl8uaePd+WRMnp2tHd433u2NtjdLDSuEogeIBWRma566KFmpUtxGOFJ1AZZJ7hxwVjAVFlolc1XXQpe9V4TKGB2C8keBrzOlnNBQsXvJF0iGJuziF/PVb3EEjSCoD6noZ4SjAHNqaKqAzWlrIYigVVWU7t+ba5znFDEHLwtwh6DLYoDdKcC7XsrjMpG6mqP5HVygi/zT0GtGDqgGj4EXXkpX+76JgMZqJAjF6C3YCQakVKfyXELTa0GiUi7SUMiwVkqWbCSVTEp/ZOLoGF2kBljDfMkaU8fCloN/QkIxEDrgET2AagpxKg1/ZCTjDUt6B4kWML0ybtrtN//MLfUAcTzCPdgSH+iRppg6Cj2eIC7WwAzoiXEhSJiWmcfnO5myVp6dh2SKQ5z1lYw1f0rRgeJ/wS0JWoA+Y8sN42SXxP4zA2m2CJ2Wj6+YtoaHFKaTEYMKLCAYh5fORagEYYY4EZzOEI9hQUo+NCRWFBIkZEAZaPj1CYw9lWj6N4fIDHvOY5FaQx69ev3n77teT0/fVivv9739ePmo03919hrU7s7wbD14O7KzuXRF+YPTIRWHDtiXyVBdqvOF0++XHwrzdDf3BeSNsf2qH11sASvY2d5bn6gW6fZ+Wt4p763T48/Zp4J8PGhdo4AdXnTCo2tRQV0C7qiiBKhzpK7aNTe8qhCz6VvA6WTaK/YH/yQoQ0rbnGK/tIuz2rPx+sNEamLtIf+UeYhUC7JaxmZWwXRhNKVT4s5gUVk37pCHzPAbF1os3fXRSmNlyoEFBcB4lB6ucZzy8f15O/sdMb61+uW1RooCkVBv9Rxtzb6Svsxb4l+3fep3mQemjdvw9i5rdL33mafnNae0jk+du/Zx3BPL1b6P1o38BUEsDBBQAAgAIANx+eVTrTeKpwwEAAIsGAAAhAAAAdW5pdmVyc2FsL2h0bWxfc2tpbl9zZXR0aW5ncy5qc29ujZQ9T8MwEIZ3fkUVVlQBgRbY+hEkJAYkuiEGJ72mUR2fZbuBUvW/Yyel2OkVklviV0/uM77tWc8+URb1Hnrb+r0+v4TnWgOnGbWGi1DnJ/TS6ZHmxRxmRQm8EBC1kOrn04O8+yUox5GonaabV+dWe/4iJGhJaIrQNKFVhPZBaJ9OWzCuffErKGxfVFOQ1+V0bQyKfobCgDB9gapkNROdx4/O/PpaMFagGvSxfgh0wTIInI7up3ESnyJ/Pd7cjobjic9lWEomNs+YYz9l2SpXuBbzffw6V59ebiQoO+9VA9xe342nQYK80ObJQNkOnMRJK8GQlAq0hn3cSZLcJGMS5iwF7hd05+wPNHD8L10VujA/9DB25tOS5XDcpaMp2YZaX105A59mn97QpjcKCM42oLq4QrmWHQYoFeauI8fo0BmJcmTzQuQNN713RnIuWee2AQeXk6vpwAfrhdFPUc0Pf8WlM5/xmtHMKrhmZXhLm83gXbslcYvLU7umw6Yw5GXXrajP1J7glEjFRQqUlFiR2Zj26nHnN1s3UytQM0Rul6mbEmi7XUA9iQU6gRnDsmVpNVvPu785yNSzzkVWB7HJ82z3DVBLAwQUAAIACADcfnlUlBOzImkAAABuAAAAHAAAAHVuaXZlcnNhbC9sb2NhbF9zZXR0aW5ncy54bWwNzDEOgzAMQNGdU1jeKe3WgcDGVpbSA1jERZEcG5GA4PZk+8PTb/szChy8pWDq8PV4IrDO5oMuDn/TUL8RUib1JKbsUA2h76pWbCb5cs4FJliFLt4mjiUyjxSLHHYRqOFTXv/AHpuuugFQSwMEFAACAAgA3H55VDTUue2PEwAA2jkAABcAAAB1bml2ZXJzYWwvdW5pdmVyc2FsLnBuZ+2bfViS997AcXXaS6k9p/PMZQrbrK3aylm5SgXOVos8nfRU26wQWbkycwK+IAoCdSptW8ryOc3KhNNwUTOhMgVBobJFvkxSElLeYmSAiChvt4DAA+o5Z+fluZ7n+eP8xx9c9wvX7/P7vt/f73Xd95d/SEOEvxL9CggECk/dvnU3CPQrDAg0r/ClBYE71ond9wOHsKLdiA9B7L4YY+Bifs4HOz8AgW7SFk4f+FXg+mXc9n1FIFBEZ/AXJsZe/RwE2oxN3frBx6VZZpWl0e4iywv8zepfM0vFv8GubLBXbP/4lRUN+5d/FPd429Wwedt2rjx++7gj7RVzeOr33107d2XjV/lntvJXHWebZbfWtBgffF8HdmWqJIPyCM36oueJlmYSOw8SWVqIynmeXNSXqJdfkifKM6nGiIAwoGNv/4hbGDyZuP8aJix4Qn+tc03weGdJNi8oL6j04CJu8AhKP6N9NXh8+mWC8oXgSUpCBXIW8uB/hBQN4jxmLBVZszy1Zrnxe8t+rMjrVBFEHpVgo6bcNk7zT9FWkO8g0Qtl8pOOlst4xwxqYp2gxD/VDPc0Cyzl+uRKXVVDZIkpr9Md3f/ezOYn84BI2q1zxWxH4ncHZgR9ST4OQWypWn4ofGbv376n/N1F9txfFchUaeKsGndx7+TyK2Y0ef01zIqd8lne/M6mBmP0jD7HPuOd24DqnJFj8SJuzZW8Wa3+qP10oHgOXhpfoaCRx7IJEPejSrrjHZH1nUr9SK7GLeOq8RdUOTDbBYEcTfUOJZiIaRKJzAXE2vbAHXskaAkCZj1LqAeupZNHh4wu53Y+e06adnmn2e3tL/OMJPaOJ+C9/D5Jj6XfsZGi20hnEIqnk+CVCrJ7VE8Z16sd/AyI14CwwKa1kXCPl4Jcjp/TT9sRgwHe41dKU7CidvAnApqK1VR4UkXjq5oSCPVChAqV9Va6xmyTFXhuJ049T6hhc+aMZBnBCRBDjodPpDZnj6e/mdNu7bZJS0y7bpraYygZZpwALecrja+9e+2XKyoex+ywtZPH3F5YCaNVIaZH3I5cimkmq/JAalYT11S8+NvHg3M+A4g8VfYocfVJx0o5cJSHqlWNSN+4rrEklEFq5W8Y3XP2n8iK5JpGIJ6bEJLTyoI5run15mzgNNFukHv6SA9xdSyI42vR1NcSxgngyIZv7RN/WUdZxA16gE5rIJ1RidkJBAZdkiyoGMS7j6IoDOHRSoXUf/oLUT1LHmfk/2JRI7SVHtHIYo7zx4TTR70v5nieqLZUKMjQRu9pFd5NtFv4SvCZDHDBO6pP5+JCzdGWtEDyBd1Seamnn0axu8oEGVllIyixGbxOedjDgy62yHp8J9YZnX/VahE3P69UVQ+D3vvYlWS9tnS54y8+WxXJrcnq/b+H3781tkPwEDwED8FD8BA8BA/BQ/AQPAQPwUPwEDwED8FD8BA8BA/BQ/AQPAQPwUPwEDwED8FD8BA8BA/BQ/AQPAT/f8AzIrkzr8elxhdh2ycfJO942BlTtaHmT4ns6Bl+KZd5dlvNrdnlTxcg4v76ktud8Opt0andc+Itm101u+PGTdG5y1fNSYjBbRjYvlvGI/LIJrNF5aVpPEyB347068f1Ilcywe8zibzL92N7iHUyRav6wap0h4TEFvMDexyLpPsdHj8wJIlqjKfqWjoZHxS3caafmySYTo7XuYxAnXiOtCj5ciRc5x22TGttQFe/aQBvVhSq2GbJoxlpqxorFJZ2Byv+/sZRx/tsruPT+G4GkLmHG7DTxN3mBw+YjPXFJI63v86i7I7kLkDrXLpWjObwXviMEpmJSrZoaYr7nvM3SKypKasBbml7CxNww9MTh6ADToN+4U+3F9zL8w5wqf4J/gYFv56Dn1X4KI981neY43qrdPSQq673S0XA6lOfTUomICKNp89P0sso55mmR7riphkTP/ik09wf1cxSNlWzbR+FBzaIpr+lnRQ4jb+uZm+hSVvmzK1YP/N/qf/3/rcrzdTfGswgEPumUAQmWwYzwQWeYoGsf3tc6r5OHOlBP154NcxCE/vSI+R4+DP46/YSEEi+TgmjVChYin8kUtuj/F3aLb55H2JfBOHWdJp1OTwyH2U60nC24foBHlRnSEI/BneaOCIKkA53ScazyA6k5VLhULrvmai8pM3eI5rW0FES2vRDOFFWK5putlzqvI32O9BUCpKDtpEnF4omIAxRpO8nkZcAUHZtJii3cHSP+8U/8sfS/XZJikg4zdsrZveM2WQM08PvdTLTXqyeKID0ZMP4xdws8Qp1BOjp/gqFWIIL6uke+rCmb/A9Jb2guD7+qFQGcgI+H5znOQ6ZuktCNO/Je4qq3dyyoC1RzY78GY+ijmyhmn9IOF+JtHDwSI6iTDWe9zhTdqdNU9uYOAquuqCvJhnwl/gW3UFUCUosFOJ7ibE9RIH8qiANTaU7iLRLyRiUnO/Dd5jOiwvtrqnXUIXFF8SGGmZPyjbQHfMiLo2hdRpLmqTHt9WkBeJfsonfF9WSmzcf2QcdnnxM/Fy3BbyT9BPeijORWyu67VqLv04iLL0kxBb+HjVPD35fEksYby8a9/D21v4URo1trkZhLUSB1F1kpnUlTrFpjB3iJrQ8wSQ5zKs3BbYt1wBkzQHG9HRtBI26/ZciOJpPLa9v/KvXehLjTOCX4/fRvuq9W70UMW+E4o/tgMjjGLUO4ZMTljZdXz2hjwyJYtX+xC3yXrRKWh+oEruzkjDJSfkD/XpdLnxyPZwEnIDbbwpEDgJsP+1cbQzqeQL/mWGdlGl+BcRTPcMJxvVjFpsJQIjLF69XOqFO8eOWwktnG5jRtCQlBsFKtBLBA8Hw/ta58Zxqi6TOcDOmCo+QMV8H4D3wHOgPVvuuy72bolcWvQQlw8FV7BmHNBRBosw4AdTOY0rfiiXDxn0O6hSHAPEpIGVyvU/s/1GUlOLcHRRnN9CxRi/cFvTKtE1TuOzzgEWuVCio0xckcD/MXwu3Z1hgfgbVPMFjUgyMaVsOU3nU+xHAZ9zoNu0FrjkTGsm97q+fpmA6LonNgegTm2tFUy1YmKh33OLrTE9JxnpPeYxlXDslklvmofuGnGZ+9RCrXhAuN7eiYR1shxVmkaJ9p/QiEad9jNwEDLlLhyFIk27MwGvNi50rkjkxKP0aM3aloJK+sT97c7Sp+hl8l0hCbHhmfPTgEvP4uspHUkBHSlDSPbzSoUoFXuzk+KssVN9mEUU03kCHDRSrwlD6JimNcvpJUFvPMIFv8ewvDgT0CkTtEPcuRhWGhq+MifU8Ah1T7FzENZGIFIaoZEoJpKYhgSgnmZk4Hxzb3N1fUNWGEI9dxmk2JnfAWxfcI38RcXdJh6YzXy00SRh6swKvgTXu4Gr5HfIelrwFq8D72gD52ngS2zH5p1qBA/Z5yWz9qmD9blMg1rCrRJevg4nqrbSRI9eTW/zSH4pkcfHyooutkIeZrQsGpIj18GebMdI2HZgYq/ie9rVzM4ZbCQYo4dyyt8tUYbCkwy3gfTXoZTImtHr8m6xC4jS5KXnA9fBUClZUTiSWdPUfcpr2U1u9nukD118OxN19XJ2ff0TF2Zz0PNMDkwZ8uY0fEyHPNZ2PeQFIKBMdpDV5bpny99cOmT2fkoqVcgFyy7gwkw7r3xONySgTFWvYiE4zmXsAtukAWi7sTSLXi4ZrexDZeodZDnxj9VmfeQz7TfrI1KSM2aKqHvAdvkUylC2Bflu5iEvCCSTgfLljrPBGdl/0OiBfsKDXe/oxfjh6FxBV47D/itSbOc9EhKzRVycT1Gd3QKJM0zEXAfHDW2mauEmix1pWKFfw05B9sdwOSKdZaBMlee8+vT3N/2akfnRwRdlYLkIuSoaupUJHAxl/3aSgfdGlOKyaxIiRoKcl3Agu6QayhbpKUPlju6UZMQRdyb6MFdHJvUcZrZV3vM5niy+YETI2NzFd0/nUGFfwNnF1p9nnMJztLSOh+OEZnl03THyrcVE1OJ+s8YxflCkEaPGonVKoaJFJltYUsyu0zjNMU/v33qrPgUe2t4jv5pUKNtxih2EjcxGy0tLhtg9oaiL8ekKR6oFJPn3v5rZ+poJaT6dldlh4I8oy1lpy5rt5xSo5V6w71KEyuYEyVwIvS51tbtO14jvKVNJqGASo93uvnmBmf8ry2/NUb6AIW2m+L9UrWOIcV1KaQg/xEoNxvdn7xhHowWzvvgwznDAPhCH04OpOKI/SWPLWF39kakvgfwSOTPdI0yAFgvETTRqLNR9JLWivHorT8TmtHNZSerzj4wqF44iuPOkEXi0Mp1Uoirja1RYLGw14Rm8zAdSeLMmo3ZzLl4EPLzcKo9PdmzG2wp3cJH4fshu7vDGQrv8x4dvkLlcy9J60SfIIfBJZ72GhA7XncC1Hd5vs6+cggvnIlH2mqG59J+ifQICAUKqNw9AG6LvsMJyXImofprpIScOHXJw6p6F0OIkMafYbfUJGq/9N77fwzjZ6N06AOVH+6E60ADATNyjp33K1R1W0HptFgN4YaEece9svlnaf/Mdq8qbgl+KxCLh0BeHPtghrf0Hjjuq1zQo5+THMb5Az127m925JJjZMksNAXMEh3k/6tSj/V88vWnT7IlrKyK6op0A4l5We2mLZ07QLG1AMq3B7kw6H/2ga8UYZaZMbXm5kbVA+78mbr+Ka+nGk8fczmwBJEoagmfeq07Q3tt7/SGZCQ6I8fJlY018gL/77+pBLXTIEtbd/eQwQB54rvhSR/bQCpZ6EJlHxgdQu8fBpw3/xd9l2U+UVJiuNZ+lfFqjkGHK14kvEb8ffKFBFPYnTGve8eqmaSsrMBGKtT8jEiLMIM2Ihx6TKfpqdsvPe6LVwrmv7kPclJVPrVOafl9+koWNV2LpoDOD5ItFhMPyj+ZbPFOOWLJK5ZeZt+vFmhndMsJ/VZDtWuTlgUsI3QNzmtS2W03TPcX0gEceseZJclnhk1uE7RmLdMVg5xzQi1WUEZY3FyJ+0VUoGwS9yjMV7U0aPTCsABjs2NsMD36GSF7gfqrrowzjBcGT0E0k6yZzPw3Khfx4P8xuEY/dxAs2VQeNe6g550lwjHWwkkMOa35dEQrHfVe5njkUfgXuN6RrvKMc3qmrkCN1soXuQo/ZO0fxTzdmLeLihoHEPfIYfr/zmE1hAFKo1aN7q7mRh498KKXi3+rApwkUs879eWpwCwgmQlYpP1LX7YqGj1kxE58+5CJ3Gt1CNHxZG4onwHELSh2xtvARNrUih3mJtUtIjxgOVM9dznkyJuFpGZlnEgfUOiroWvVPIYc+2waU1koI6sWb2sW9d1j16Wb/TvhgrdD1v3lVS1ay/rnMeE1AilRaDraAFcvdGUsc8AZKQAtQr222kYBC0cfAvEkVqpk1Crgp2G5FrxIoxw95Aai3pNB+Fp48dDQirJF+UDmtLWhg5BBVnn+Q4Mbe418ncKj+ULqkbWxXBbWzXOB5p32fklKB8BrfTc5BB6cEJYNVOJilDSjsj/GXLHKjuFbPV/X6UcOJUTvqpiT+g3QO14zCgTaIiAwLNuaxuNdHURIANkxAMWmP5bx4eVRkzCScJrku4xh00MC8gpn4/4WTg6byvias32AeDelxhQl6trg6UrWAOe/7TVSuLJNP9kR9aAJznzVp/5H33FP95/HzwwFxfTl+tDdTd8l2Cz6Hh94jzzS0wV1e6mqxbptkU09FQexkZ7IVkzHDrrhcQTQUE6K+1ButQMGvOzGZ4rICAEL8A4gZCHk/9537fXOPYrnBcamUJ7aMWtfc+1e9sllnSyeY8tMDzc5SodFNpavwWbpK7vFcWN08G1/UgLl+X9Zh2zXeld/UFgwnMDNQV2zfjy/IzEOJ5IO76fzlXmGvSy39eQpiZLuO9bWi3Ct7uueu3wjWDSWuaeqYNNJ9B+3RFxyLVqME2OdNQ0vpn1Ah0LksxEHinWWrePzd4mpci5K7vSrrEcN8kgQJEpSEUqmsQnxYCi2kPmoTsWsaJpaSltf7TrPB3MxHqIO9ctWBQTvFUdUq6umQm3n1FGCizB+eZWophYP4u7aJadlTTVx+AsszGIyR3Cpe++oN4Etfdh6S6r9LWoeQd/8tW1lPx5doJ+Nue6Y1+wNZf4vU9dku6grEUG5E10PPoJLzU1oRw3c1B6fnjldbggFZ6xiInEv6VKTlUr4nA8NlZmjKjVnZIdigMdKz2a61zMmB7Fftvg2cvVZ2kIiKxjje9ZRLHI8XBqhto72hGYNUt/BfrnYFJNF1DmlTaIXY2+SsWw//cEpNFO4zk2lrU5bafOi9vq/nUlLdV94PW+ZH7AXSSIW1/l/AxmIi8rm9ESfCec5zykfo91U2RrfjeftvPAVx8pcZ9whLjK7984WLBo/M+9eOxl4Of22n3xqU2OhK/KxjEeZ74r/V+bMq/NCXJzfpTYIxmd6yRLRbQLSWO0UAFKxpFP0m/dqNv4/ALoDs95ndELrdWsjTQdgYSFoHuWARnwhyYoSVCoMOi8nYxpru0R+KMJ4bcF28I37/NjsbUit3ph65c9Ely6e7AfM9VvmqCr/aM5QSmlkkadRrVJK32LVkfGKtHbDKFxrZSopXF5df1l5DOUreRR3daXgZx+cTZzw6fFiz9d3yQ+F+FBMAfRlxyT8OJfzASvJX6UdpW9oef/fG/AVBLAwQUAAIACADcfnlUOp3ncEsAAABrAAAAGwAAAHVuaXZlcnNhbC91bml2ZXJzYWwucG5nLnhtbLOxr8jNUShLLSrOzM+zVTLUM1Cyt+PlsikoSi3LTC1XqACKAQUhQEmhEsg1QnDLM1NKMoBCBhYWCMGM1Mz0jBJbJQtDM7igPtBMAFBLAwQUAAIACAAuviVU9rEOQqMFAAClFQAAIAAAAHZpZGVvbGVjdHVyZS9jb21tb25fbWVzc2FnZXMubG5nrVjfb6M4EH5faf8HC6nSnbTX3dO97EObihCnRSWYA5O094JccFJrAef4kTb319/YQJrc7QrIVqqiYjTfjL/5Zjzm6uY1S9GOF6WQ+bXx++UXA/E8lonIN9dGSOe/fTVQWbE8YanM+bWRSwPdTD5+uEpZvqnZhsP/Hz8gdJXxsoTHcqKe3p6RSK4NbxqZloWDwJ46ODJ924wcc4qdaGpa9xEl0RTf2q4xuZWogr9njp74RuQ5BIHkWi+UqUj41ecWdZwTQilZRJ7pYseYTGVVyQxNWXEemmsu7VuT2sSNpiEAu4ExcdlObFgFFKKnGuDz8jzsAFNqu7eAaMYxGIgnkYpqjwJeVcDFuaiOPcPGJDifQUq8jj4qt2O5C2c2Adp8v2FNQ8IO60RIlLOi0MSNAPQc8xH7UWBhAFXQhEZB6HnEp3gGESq1iKxOm4SIEuWyQmW93cqi4gkSuRYUO2E4k6O4Ce5tNwL3en/tsu3Y9DFaEMU1rYscgfN3c+ISf2E6J+jr9TvAez4OsEuBTu+OUGJMvIKXPK94gbbPspJj8JTMIjci88gioUtbxaGLP0Mc6My74WKK/QtV0heUUNhP9yq4GOFoCX6+I6glODtPUCsTCFiY/n3DieVjWJhFK5veGROr4EzJ5kVUz0gE20I1Jb5jad3oq+2dfe66Tmd6Xts3urinLP7WZ22RBdTfY+SQWxIFoASws2S2ZfkeOXIj0S9/fP3y+vXLr/1ALvWJ01Rz5OIHSJP6HWcHqlmCVOC31y70fdBXKw470MWqduNgXayPskbPbMdV398J/qJLE/QnirblqxexhIW87hX3jCxMyB9Imvq2pbQBGpRFsf/UVHxdPcsC3JUoESV7SiGryqdKqHq/baTfpFWqLgG9I5EZE/llv+uV6xBzpvO7AGGZt6pQD5sCpBN4raadUuwncPGSp5IlaF1wACQBYtttKuK2f7WS81K274uirWQzCFbEB3axLmSGtqwsX2SRnLB8HE8fsO1aBBJp0SNw1WcPwLA/AWNDUfC46geDKE2dn1YXK9sFAiOq5agkkdVlBWnPtimvuI5WqK2wuDlj+VqCPlIOx67OHXjXYulNk2OGrnUXTemh+hxW5/HzQDsQ13fze5zNuuQnOeuNqUWDMeUBqgPKkYyxIPfGhNyPsXjEMF/AT5/N0aADddsVVVe0MVM1ku7bM0ipaSdkXcKKogRKS2ekHOclwHAiuNQ2nR+0hga0O8M3YschjCLhRS/NJKSO7eKI2tSB1LWPfVbQ4yw8g5kMjir7r2hu2o4+Gf6rV7bXUwZLdiyP1fgaMyWEPbxLRKLfqVrRUf9di38Qq9r+dtG2RneGHy4uR8Zz0k1/UEasqni2rfpcK5rb8M+JQvWFH4YwZOvn+T8Mge+SmaOx8afzczKejslRbxA/ydTwbL13JO2kieGUhvrGcLCmw61cAk7nqj9K9Dak2vlaDsdoa/+wMNxyhaeBTcF2xZ9KUfWOIrouBh9uuizOP9UgShL6MM6ekAQcybqIdbfsJ+kNoyXpsDDAshu3Ts6ZFufobgwbSkUG7CUDMMMF7vhvjocTHleyThNdxKn4po8I2G6d8f8PcusCbvtqNWVlJ+LmhLr5mShakhqn3ohR6lCHg9VxVIbnayQIpzrmAO5nczj+1us+C2rD3t9llmZNY8tkBku9kVJCHGp7kWWpOQ281k+VqNL+UeJgeGe6oEF1V4JbEgzS35Q+eCKgz2pm1a0phVvTUMB56DgB3Aqx20Q0r9O0jGFYz89AAPobFPwKAa0PUIOu7x2eurK1AtJYLn+thn0i6xC6cUibk7pKRT7Y1jPDoLX01GE62M4xH1uzAZeZg9WhCTemXe8fYb885sprJ9VxfL31Rw3id811qP2SOKqXaOOlTKFrnFoenkr9QfXq89H31X8BUEsDBBQAAgAIAC6+JVQVHmAbowAAAH8BAAAxAAAAdmlkZW9sZWN0dXJ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Lr4lVKeK7jYMBQAA5RkAACoAAAB2aWRlb2xlY3R1cmUvZmxhc2hfcHVibGlzaGluZ19zZXR0aW5ncy54bWztWV9v4jgQf++nsHLaxy3077UVULE0aKOlwJG03T5VJjHgq2NnbYeWfbpPcx/sPsmNEwhQCjXVtrenu0qoij2/n8fjmfFMUjl/jBkaE6mo4FVnb7fsIMJDEVE+rDpXQfPjiYOUxjzCTHBSdbhw0Hltp5KkfUbVyCdag6hCQMPVWaKrzkjr5KxUenh42KUqkWZWsFQDv9oNRVxKJFGEayJLCcMT+KcnCVHOlMGCAH6x4FNYbWcHoUrOdCmilBFEo6pzTSMiWiTUqSRNhtXIKeWSfRzeD6VIedQQTEgkh/2q88tB9jeTydkuaEy4MYuqwaAZ1mc4iqhRBDOffidoROhwBBqD0R5opEdV56BcNiwgXVplybjz3WPD0hBgBq6n9DHROMIa54/5epIMiITzIKqmZUqAdGlsQVKTR10M5EPRhOOYhgHMIGOsqnMR3PXcpttz2w337qrXylW1RgRe0HKtMH7Lu9hGvttzfbcduL27T15nS8RrVnEv615rS8yN+8n3gm1Xatcvt4V0P3faW2Hqgddpb2GHRueyW2/fbrWjz7ddt9fy2l/ugk6nFXjdOSrzygX/q5SWXbkCLi9SueiwepTGfY4pg/zxxGsV0ZCBGJZDEogmhegaYKaIg35PyPC3FDOqJ5CoIM7QPSFJXSUQ5T0TT1XHxIgzp8sJQTEIsiJWT/eLYN3bP13aeylffr6vZ9WsFAmsOxJavLP6e+WjQv/Tw83qr1G0Agk0wXzSEsN31/7oeJ4qT8qb1X9OzcrYJPY2ljLLoKvqv2i+/cP5+R8cH29WYc1qFaw1DkeQ2fUsMS+OzKSosT0ONR3DpUGe6DpIGfPTJBFSz3P74mChxBqaykDwpeAxz6gvWFScGon7JGrjmEwvRJZfiP495U0Q3nPQACKdwZF2EsKRjzncw1TDMYcFh0r7SlOd3b/NqXRdUszQFadQKBB06a8cezjCUi2FdnFE5uoLa124HHNz589r5XCqiI1g22QrxWCXVrSSjKlIlT3iGkqQ2Eqyk2pGuZVob5YYLXXOo9lG2I0ha9kI3pC+otrOxAIVOiCPD4QNqAkerUJJCLdS+5FqNCggKBZ2p3MjUhahiUgRo/cEaYFAUTgvpEcELZZcaCBFnI1CUTh1GDSm5IFE5zYL3cIScQpIk5wY0fkK31L6HfXJQEjgJXgMJSuM06l77b6euAh90PwH8SdYqbnSeGaDD3nJ5rUv3K8fjAFxNMZQZG5HDlmQxIl+E348QVzoGQ7MEZrckB16RKNszmZv1guO8DjzJOMdGSn4EIUDyDlhIoQUSnlKbAlDzJHgbIJwCCGvjF9mSQhGcg/MqdWrFczh4DTZ05COIYKEjIi02nN5b//g8Oj415PTs93SX3/8+XEjaFokQh43y+VVYmNjs2CNfNKYvIBb02q8gFrbcFjjXr/iSvNhjXymYLfGPm1ErIEr7Ygdck1T8gJ4Q2vyAnJDg7KCbQoZm1QVLeA9s9l6I/CuveD2LnC/BssEWTSs1jWVkim7nq/Csor4Jy7COlcBGMy1qlRcv3PVa7i+VaUy8x2rTGbH2e5Y1V5fLMsuUxt0F+oCKxXg4h3mVQRcvYzGUDdF75ZZ3yGS3yksfkRzkofW24TFq47r35NS/qum++l74jcynu9eep86rYv/g/cfNGL+VLwgXXojWryoW/4oYGZiymmMmW8K++JLQu3osFwpPT+1swNsy59majt/A1BLAwQUAAIACAAuviVUj3ZV/m8CAACHCAAAJAAAAHZpZGVvbGVjdHVyZS9mbGFzaF9za2luX3NldHRpbmdzLnhtbJ1W247aMBB971eg7QfQJRCElCIlXERVdkELP2DIECwcO7IntPx9becGJFnYJi945py5nLEdPHWifPyt0/H2ggm5AUTKI2Usha1Dw58vIVVkxyAMUkTBX8bfB77rDH2vayE1+FGcQZbY+XwyG/RbsZcEJKP8ZJBuEPR7bUguZExYGXbqTN3pqA1sKtgwGsKSKpwxiIGjJvVGrh+0ZkhIBEGkYY59WmGMXHZkbyqeTf3R6/QzoBbCRHz9Yd5WoEjSZE04sCz90PHbdajACyChnpdRzjdvG0MBgz1CuPofUQry14kavyNybcpdmHn8QogDrVskRcpDs4t6A9d9im+oW/iL73YPPG64gWqat7vRPF8hbnIBzGBcx3eeIhekWs+f73FlRFZvRJ5AqofVoq7uoRZ4TOMdJ5Q9sbORxqDPItxU3Hf6fvv5RSEY0uSG8SBJxthmxc+G5m3HJoHQB15rKG9TjJx5/1qY/Of1FeYhRQb2pNzdbGeqqL7PxihT8LrFKvOpo/izFJHIneXS5miOqAvmKAVrSkVSFAs91DxcuaySrVK0mtuL7Srrrb3CTya56UCYyrGlrYKtJSh9TIuL+CrwvafifIASqdyDqnHuPRVnnjKm9hKA10g1Vz6nZrGsirqu5oGFIKxjxZdwwHJyd+YyQVMcT9VHs0Ei8Wo22TrvjpzB5zQmSAXXDgRVNNfgyThMiCTX1zqLIdXsVQlr/ZUog6mC0OBpo2z1qR33mijWk9E4OdPIWrf6izs+6Kl43TtjhgRuvvW/4bITRIbvJSTvvdWdsXWPaQxvQm/xRIo4Qa97ZbLzqcagf5s/IP8AUEsDBBQAAgAIAC6+JVR8n4QKAgUAAF0ZAAApAAAAdmlkZW9sZWN0dXJlL2h0bWxfcHVibGlzaGluZ19zZXR0aW5ncy54bWztWd1u4jgUvu9TWFnN5RT6u20FVJQGTTT8LaTt9KoyiQFvHTtjO7TM1T7NPtg+yR4nEKAUarpbRittpaqKc77Px8fnfD5OS5fPEUNjIhUVvOwc7BcdRHggQsqHZefGr38+c5DSmIeYCU7KDhcOuqzsleKkz6ga9YjWYKoQ0HB1EeuyM9I6vigUnp6e9qmKpXkrWKKBX+0HIirEkijCNZGFmOEJ/NGTmChnymBBAL+R4FNYZW8PoVLG1BRhwgiiYdm5pSERDRLoRJIvOmJOITPs4+BxKEXCw5pgQiI57JedX47Sn5lNRnZNI8JNVFQFBs2wvsBhSI0fmPXoD4JGhA5H4DDE7ImGelR2jopFwwLWhVWWlDtbPDYsNQFR4HpKHxGNQ6xx9pjNJ8mASNgOoipaJgRIl8YWLDV51vlANhROOI5o4MMbZGJVdq79h65bd7tuq+Y+3HQbmavWCN/zG64Vptfwrrex73Tdntvy3e7DldfeEvGeWdxm1Wtsiblzr3qev+1MrWpzW0jnS7u1Fabqe+3WFnGotZudaut+qxV9ue+43YbX+vrgt9sN3+vMUWlWLuRfqbCcyiVIeZHIxYTVoyTqc0wZyMeLrFVEgwAxLIfEF3UK1TXATBEH/R6T4W8JZlRPQKegztAjIXFVxVDkXVNPZcfUiDOnywjBMSiyvFbPD/NiPTg8X1p7IZt+vq5X3Szl+tUZCS127P5B8ST3//x4s/trHC2BfsaYTxpiuHPvT07nUnlW3Oz+a26WxkbXW1jKVEFX3X8zfIfH8/0/Oj3d7MKa2UpYaxyMQNn1TJgXR2ZW1MQeB5qO4dAgL3wdJIz1kjgWUs+1fXEwd2INTWkg+FLxmGfUFyzMd41EfRK2cAQl3KlzBw2grhlsYDsmHPUwh0OXatjUIEeopK801elhW59aVyXFDN1wCl0BQc3eyiYHIyzVUiHnG2IOuqDSgaMwC272vNYOJ4rYGLaMNikGu2NFK8mYikTZI26h34isLNuJZpRbmXZnMmjpc1a7NsZuBBplY3hH+opquxALlPuAPD4QNqA65K8KJCHcyu1nqtEgh6BI2O3OnUhYiCYiQYw+EqQFAkdhv5AeEbTYYKGBFFE6yrCaJgwaU/JEwkubie5hiigBpJEiRnQ2w/eE/kB9MhASeAkeQ38K43SaXvvvJ84LHTz/l/hjrNTcaTyLwaesQfNa1+63TyaAOBxjaCm3IwfNI1GsP4QfTxAXeoaDcARGG9JND2mYvrNZm/WEIzxOM8lkR0oKOURhAzJOeBGAulKeEFvCAHMkOJsgHEDJK5OXqQjBSJaBGbV6t4MZHJImfRrSMVSQkCGRVmsuHhweHZ+c/np2frFf+OuPPz9vBE1bQtBxM13WE9Y2Xg2skS+uIW/g1lws3kCtvV5Y494/48pVwxr5SntujX157bAGrlw+7JBrriBvgDdcRN5AbriOrGDrQkZGqsIFvGcWW6353q3n3z/47jd/mSCthtW+plQwTdbrPVfa/75oufo/r+dq3/gQH9eqMXF77Ztuze1ZNSazVLESLjvOVtuq1fpq2WWZVqCz0AZYuQDn7DBrGuCkZTSCNincmZDuoHB3VAWv3jzoxjLICudjquBdu/MzBeP/UFlnlXpNXVGPRNSAdiSzHxS1ntv0rtqN6w8NH7WL338w6f5p+LKn/Hvm0gfM/Lva8jf8PRhf/pdIZe9vUEsDBBQAAgAIAC6+JVSTaEB+hwEAANkEAAAkAAAAdmlkZW9sZWN0dXJlL2h0bWxfc2tpbl9zZXR0aW5ncy5qc29ulZTNjoIwEMfvPoVhrx52LWLYW1kgbrIfJvoCRUZtLLQpxWiM774UUSmW7G57oTO/aec/dHoaDKvhrJzh6/BUf9frtV4rWcLobttabNxiExabtNgO2rYmrIDadh41qYhOLnt2DTY41sFSWpCEQRqUSvFcO52nCfbQFDttEXwPso3E8Vs0cQ3kKEAymu8awAsCd9wGci4zwtqbhCj0Qr/N6GMWjKbwQQsVMcggVxd27Hs4MPYTZAPB5uJF9TC8jBwTsmqyiULsv4RdfyWpiX951tPwc1GKOcmB3c6YImwqujMzICnNGzDGerbBAhisFKTf/5B3jfkzX2EJkXOd00zX8V1BFlQV2Ehe5mnzZ8cTz+sN0xFLOKiv+k/1irFEaGHXi6HHb/yiEddU1kMY9cZcWZuex1tW6HIVn0TuQBZ9KakqhT55altmSU4o679bimZQ3XToZuMiF5tNoThnioouaNnyAi5viUVTPU1EBLxqnqoI8mFDH8Vu7BidrjqdziyPyd58IwbnH1BLAwQUAAIACAAuviVUvH0190oAAABJAAAAHwAAAHZpZGVvbGVjdHVyZS9sb2NhbF9zZXR0aW5ncy54bWyzsa/IzVEoSy0qzszPs1Uy1DNQUkjNS85PycxLt1UKDXHTtVBSKC5JzEtJzMnPS7VVystXUrC347LJyU9OzAlOLSkBKizWt+MCAFBLAQIAABQAAgAIACu+JVQyG7oi+QMAAOAOAAAYAAAAAAAAAAEAAAAAAAAAAABub25lL2NvbW1vbl9tZXNzYWdlcy5sbmdQSwECAAAUAAIACAArviVUFR5gG6MAAAB/AQAAKQAAAAAAAAABAAAAAAAvBAAAbm9uZS9wbGF5YmFja19hbmRfbmF2aWdhdGlvbl9zZXR0aW5ncy54bWxQSwECAAAUAAIACAArviVUH1SKajADAADHDgAAIgAAAAAAAAABAAAAAAAZBQAAbm9uZS9mbGFzaF9wdWJsaXNoaW5nX3NldHRpbmdzLnhtbFBLAQIAABQAAgAIACu+JVRxV5SdFQEAANECAAAcAAAAAAAAAAEAAAAAAIkIAABub25lL2ZsYXNoX3NraW5fc2V0dGluZ3MueG1sUEsBAgAAFAACAAgAK74lVNebcJYrAwAAbw4AACEAAAAAAAAAAQAAAAAA2AkAAG5vbmUvaHRtbF9wdWJsaXNoaW5nX3NldHRpbmdzLnhtbFBLAQIAABQAAgAIACu+JVSOc/b6agAAAOUAAAAcAAAAAAAAAAEAAAAAAEINAABub25lL2h0bWxfc2tpbl9zZXR0aW5ncy5qc29uUEsBAgAAFAACAAgAK74lVLx9NfdKAAAASQAAABcAAAAAAAAAAQAAAAAA5g0AAG5vbmUvbG9jYWxfc2V0dGluZ3MueG1sUEsBAgAAFAACAAgAanVjVO4DzUxJAwAA4wkAABQAAAAAAAAAAQAAAAAAZQ4AAHVuaXZlcnNhbC9wbGF5ZXIueG1sUEsBAgAAFAACAAgA3H55VAairqlyBgAAJhkAAB0AAAAAAAAAAQAAAAAA4BEAAHVuaXZlcnNhbC9jb21tb25fbWVzc2FnZXMubG5nUEsBAgAAFAACAAgA3H55VBUeYBujAAAAfwEAAC4AAAAAAAAAAQAAAAAAjRgAAHVuaXZlcnNhbC9wbGF5YmFja19hbmRfbmF2aWdhdGlvbl9zZXR0aW5ncy54bWxQSwECAAAUAAIACADcfnlUWYGOgVEEAADcFQAAJwAAAAAAAAABAAAAAAB8GQAAdW5pdmVyc2FsL2ZsYXNoX3B1Ymxpc2hpbmdfc2V0dGluZ3MueG1sUEsBAgAAFAACAAgA3H55VKHTgU6GAwAA4AwAACEAAAAAAAAAAQAAAAAAEh4AAHVuaXZlcnNhbC9mbGFzaF9za2luX3NldHRpbmdzLnhtbFBLAQIAABQAAgAIANx+eVSRShrPTAQAAGYVAAAmAAAAAAAAAAEAAAAAANchAAB1bml2ZXJzYWwvaHRtbF9wdWJsaXNoaW5nX3NldHRpbmdzLnhtbFBLAQIAABQAAgAIANx+eVTrTeKpwwEAAIsGAAAhAAAAAAAAAAEAAAAAAGcmAAB1bml2ZXJzYWwvaHRtbF9za2luX3NldHRpbmdzLmpzb25QSwECAAAUAAIACADcfnlUlBOzImkAAABuAAAAHAAAAAAAAAABAAAAAABpKAAAdW5pdmVyc2FsL2xvY2FsX3NldHRpbmdzLnhtbFBLAQIAABQAAgAIANx+eVQ01LntjxMAANo5AAAXAAAAAAAAAAAAAAAAAAwpAAB1bml2ZXJzYWwvdW5pdmVyc2FsLnBuZ1BLAQIAABQAAgAIANx+eVQ6nedwSwAAAGsAAAAbAAAAAAAAAAEAAAAAANA8AAB1bml2ZXJzYWwvdW5pdmVyc2FsLnBuZy54bWxQSwECAAAUAAIACAAuviVU9rEOQqMFAAClFQAAIAAAAAAAAAABAAAAAABUPQAAdmlkZW9sZWN0dXJlL2NvbW1vbl9tZXNzYWdlcy5sbmdQSwECAAAUAAIACAAuviVUFR5gG6MAAAB/AQAAMQAAAAAAAAABAAAAAAA1QwAAdmlkZW9sZWN0dXJlL3BsYXliYWNrX2FuZF9uYXZpZ2F0aW9uX3NldHRpbmdzLnhtbFBLAQIAABQAAgAIAC6+JVSniu42DAUAAOUZAAAqAAAAAAAAAAEAAAAAACdEAAB2aWRlb2xlY3R1cmUvZmxhc2hfcHVibGlzaGluZ19zZXR0aW5ncy54bWxQSwECAAAUAAIACAAuviVUj3ZV/m8CAACHCAAAJAAAAAAAAAABAAAAAAB7SQAAdmlkZW9sZWN0dXJlL2ZsYXNoX3NraW5fc2V0dGluZ3MueG1sUEsBAgAAFAACAAgALr4lVHyfhAoCBQAAXRkAACkAAAAAAAAAAQAAAAAALEwAAHZpZGVvbGVjdHVyZS9odG1sX3B1Ymxpc2hpbmdfc2V0dGluZ3MueG1sUEsBAgAAFAACAAgALr4lVJNoQH6HAQAA2QQAACQAAAAAAAAAAQAAAAAAdVEAAHZpZGVvbGVjdHVyZS9odG1sX3NraW5fc2V0dGluZ3MuanNvblBLAQIAABQAAgAIAC6+JVS8fTX3SgAAAEkAAAAfAAAAAAAAAAEAAAAAAD5TAAB2aWRlb2xlY3R1cmUvbG9jYWxfc2V0dGluZ3MueG1sUEsFBgAAAAAYABgAagcAAMVT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description&quot;:&quot;In this video, you will learn how creating outputs helps visualize and analyze the data available within DHIS2. \r\nKey concepts:\r\n- Data visualization\r\n- Data analysis\r\n- Pivot tables\r\n- Charts\r\n- Maps\r\n- Reports &quot;,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ISPRING_STUDIO&quot;,&quot;wordSettings&quot;:{&quot;printCopies&quot;:1},&quot;studioSettings&quot;:{&quot;onlineDestinationPath&quot;:&quot;Learning Content/Data Analysis in DHIS2/3.2.4 Creating a Chart - Pie chart&quot;,&quot;onlineDestinationFolderId&quot;:&quot;718ba4ac-6e9b-11ec-a965-7609ac406db8&quot;,&quot;onlineDestinationUrl&quot;:&quot;dhis2-academy.ispring.com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E603D08-755D-49D3-A436-6F63930D51D9}:314"/>
  <p:tag name="ISPRING_SLIDE_INDENT_LEVEL" val="0"/>
  <p:tag name="ISPRING_SLIDE_ID_2" val="{782418CC-9D90-446C-AD88-E586E312AE0E}"/>
  <p:tag name="GENSWF_ADVANCE_TIME" val="11.694"/>
  <p:tag name="TIMING" val="|1.133|2.435|7.3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4D4B566C-F828-4208-8211-1F7DC3158E1C}:302"/>
  <p:tag name="ISPRING_SLIDE_ID_2" val="{2C59DE6D-9104-49E3-B207-5A3D951F0569}"/>
  <p:tag name="GENSWF_ADVANCE_TIME" val="24.576"/>
  <p:tag name="TIMING" val="|1.281|3.689|6.677|3.908|3.5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ISPRING_SLIDE_ID_2" val="{67C46AFE-0B86-4AEB-9554-1D218524C7F5}"/>
  <p:tag name="GENSWF_ADVANCE_TIME" val="12.8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1BCE3506-9875-4AA5-BA51-62244FFB0DE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1F033A7-289A-4895-86B4-841D44AC4409}:275"/>
  <p:tag name="ISPRING_SLIDE_INDENT_LEVEL" val="0"/>
  <p:tag name="ISPRING_SLIDE_ID_2" val="{93FCC079-AAA9-49A1-92F0-394AC073CF72}"/>
  <p:tag name="GENSWF_ADVANCE_TIME" val="28.521"/>
  <p:tag name="TIMING" val="|1.144|6.624|1.982|2.928|1.1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FF68F383-1217-4351-962E-76A8C7A7977E}:307"/>
  <p:tag name="GENSWF_ADVANCE_TIME" val="79.000"/>
  <p:tag name="ISPRING_SLIDE_ID_2" val="{9F36B9A4-2335-4B9F-B473-36D4EC6253A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999DD582-DD98-4B9C-B469-7E8C54053904}:310"/>
  <p:tag name="ISPRING_SLIDE_INDENT_LEVEL" val="0"/>
  <p:tag name="ISPRING_SLIDE_ID_2" val="{335B09E9-442F-4886-B957-B26760748F7C}"/>
  <p:tag name="GENSWF_ADVANCE_TIME" val="13.941"/>
  <p:tag name="TIMING" val="|1.128|1.266|0.954|1.164|4.715|0.962|0.893|0.9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16E1CAC7-BC5A-42B4-BF40-EB2364B0BC58}:315"/>
  <p:tag name="ISPRING_SLIDE_INDENT_LEVEL" val="0"/>
  <p:tag name="ISPRING_SLIDE_ID_2" val="{8EFDE481-8318-40C6-B16D-A496CEE31714}"/>
  <p:tag name="GENSWF_ADVANCE_TIME" val="12.918"/>
  <p:tag name="TIMING" val="|1.129|2.838|3.2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F21F294A-49BA-4B84-8E2C-ACD77E8A6019}:311"/>
  <p:tag name="ISPRING_SLIDE_INDENT_LEVEL" val="0"/>
  <p:tag name="ISPRING_SLIDE_ID_2" val="{63FC51C1-D35E-40EF-BE80-D1C6504BBE1F}"/>
  <p:tag name="GENSWF_ADVANCE_TIME" val="7.703"/>
  <p:tag name="TIMING" val="|1.144|3.944|1.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CEFEACD-43DB-4223-BA49-9CC700E752EE}:312"/>
  <p:tag name="ISPRING_SLIDE_INDENT_LEVEL" val="0"/>
  <p:tag name="ISPRING_SLIDE_ID_2" val="{040F4ED2-1538-4A35-B310-9BCFE8AA7EAD}"/>
  <p:tag name="GENSWF_ADVANCE_TIME" val="9.118"/>
  <p:tag name="TIMING" val="|0.962|2.289|5.2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96A94F5-F3BD-41B8-9D87-AE99C765DD65}:313"/>
  <p:tag name="ISPRING_SLIDE_INDENT_LEVEL" val="0"/>
  <p:tag name="ISPRING_SLIDE_ID_2" val="{FBDA02A8-85B2-428D-8BF0-86EDE455DA92}"/>
  <p:tag name="GENSWF_ADVANCE_TIME" val="11.925"/>
  <p:tag name="TIMING" val="|0.826|3.013|7.517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7181</TotalTime>
  <Words>604</Words>
  <Application>Microsoft Macintosh PowerPoint</Application>
  <PresentationFormat>Widescreen</PresentationFormat>
  <Paragraphs>41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3.2.4 Creating a Chart - Pie chart</dc:title>
  <dc:subject>elearning</dc:subject>
  <dc:creator>Alejandra Avila</dc:creator>
  <cp:lastModifiedBy>Simona Sekerova</cp:lastModifiedBy>
  <cp:revision>456</cp:revision>
  <cp:lastPrinted>2021-06-09T13:32:46Z</cp:lastPrinted>
  <dcterms:created xsi:type="dcterms:W3CDTF">2021-02-03T12:41:27Z</dcterms:created>
  <dcterms:modified xsi:type="dcterms:W3CDTF">2023-09-18T11:37:07Z</dcterms:modified>
</cp:coreProperties>
</file>